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9" r:id="rId3"/>
    <p:sldId id="380" r:id="rId4"/>
    <p:sldId id="381" r:id="rId5"/>
    <p:sldId id="383" r:id="rId6"/>
    <p:sldId id="384" r:id="rId7"/>
    <p:sldId id="392" r:id="rId8"/>
    <p:sldId id="308" r:id="rId9"/>
    <p:sldId id="366" r:id="rId10"/>
    <p:sldId id="347" r:id="rId11"/>
    <p:sldId id="367" r:id="rId12"/>
    <p:sldId id="368" r:id="rId13"/>
    <p:sldId id="310" r:id="rId14"/>
    <p:sldId id="373" r:id="rId15"/>
    <p:sldId id="374" r:id="rId16"/>
    <p:sldId id="375" r:id="rId17"/>
    <p:sldId id="376" r:id="rId18"/>
    <p:sldId id="372" r:id="rId19"/>
    <p:sldId id="362" r:id="rId20"/>
    <p:sldId id="371" r:id="rId21"/>
    <p:sldId id="364" r:id="rId22"/>
    <p:sldId id="377" r:id="rId23"/>
    <p:sldId id="378" r:id="rId24"/>
    <p:sldId id="317" r:id="rId25"/>
    <p:sldId id="323" r:id="rId26"/>
    <p:sldId id="324" r:id="rId27"/>
    <p:sldId id="326" r:id="rId28"/>
    <p:sldId id="327" r:id="rId29"/>
    <p:sldId id="385" r:id="rId30"/>
    <p:sldId id="387" r:id="rId31"/>
    <p:sldId id="388" r:id="rId32"/>
    <p:sldId id="389" r:id="rId33"/>
    <p:sldId id="390" r:id="rId34"/>
    <p:sldId id="340" r:id="rId35"/>
  </p:sldIdLst>
  <p:sldSz cx="9144000" cy="6858000" type="screen4x3"/>
  <p:notesSz cx="7053263" cy="93091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6DD9DDA-1E5F-49A4-955E-266D740CE99D}">
          <p14:sldIdLst>
            <p14:sldId id="256"/>
            <p14:sldId id="379"/>
            <p14:sldId id="380"/>
            <p14:sldId id="381"/>
            <p14:sldId id="383"/>
            <p14:sldId id="384"/>
            <p14:sldId id="392"/>
            <p14:sldId id="308"/>
            <p14:sldId id="366"/>
            <p14:sldId id="347"/>
            <p14:sldId id="367"/>
            <p14:sldId id="368"/>
            <p14:sldId id="310"/>
            <p14:sldId id="373"/>
            <p14:sldId id="374"/>
            <p14:sldId id="375"/>
            <p14:sldId id="376"/>
            <p14:sldId id="372"/>
            <p14:sldId id="362"/>
            <p14:sldId id="371"/>
            <p14:sldId id="364"/>
            <p14:sldId id="377"/>
            <p14:sldId id="378"/>
            <p14:sldId id="317"/>
            <p14:sldId id="323"/>
            <p14:sldId id="324"/>
            <p14:sldId id="326"/>
            <p14:sldId id="327"/>
            <p14:sldId id="385"/>
            <p14:sldId id="387"/>
          </p14:sldIdLst>
        </p14:section>
        <p14:section name="Sección sin título" id="{779AE403-9881-46C1-BC0C-68580A094E40}">
          <p14:sldIdLst>
            <p14:sldId id="388"/>
            <p14:sldId id="389"/>
            <p14:sldId id="390"/>
            <p14:sldId id="3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  <a:srgbClr val="FFFFCC"/>
    <a:srgbClr val="336699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90744" autoAdjust="0"/>
  </p:normalViewPr>
  <p:slideViewPr>
    <p:cSldViewPr>
      <p:cViewPr>
        <p:scale>
          <a:sx n="68" d="100"/>
          <a:sy n="68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dorado\AppData\Local\Microsoft\Windows\Temporary%20Internet%20Files\Content.Outlook\EYBUZSN7\Inf%20personal%20audiencia%20rendici&#243;n%20de%20cuent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\GESTION2\GESTION\Gestion\PROGRAMACION%20DE%20OPERACIONES\POA%202012\Seguimiento\Informe%20de%20Gesti&#243;n\AYUD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\gestion\Gestion\PROGRAMACION%20DE%20OPERACIONES\POA%202012\Seguimiento\Rendici&#243;n%20parcial%20de%20cuentas\AYUD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dorado\AppData\Local\Microsoft\Windows\Temporary%20Internet%20Files\Content.Outlook\EYBUZSN7\Ptto%20aprobado%20vs%20solicitad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\GESTION2\GESTION\Gestion\PROGRAMACION%20DE%20OPERACIONES\POA%202012\Seguimiento\Informe%20de%20Gesti&#243;n\Tortas%20Control%20de%20Calidad_D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at_2012\ejecucion%2012\10%20EVA%20octubre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\GESTION2\GESTION\Gestion\PROGRAMACION%20DE%20OPERACIONES\POA%202012\Seguimiento\Informe%20de%20Gesti&#243;n\Copia%20de%20datos%20inv%20con%20graficos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\GESTION2\GESTION\Gestion\PROGRAMACION%20DE%20OPERACIONES\POA%202012\Seguimiento\Informe%20de%20Gesti&#243;n\Copia%20de%20datos%20inv%20con%20graficos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\GESTION2\GESTION\Gestion\PROGRAMACION%20DE%20OPERACIONES\POA%202012\Seguimiento\Informe%20de%20Gesti&#243;n\Copia%20de%20datos%20inv%20con%20graficos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\GESTION2\GESTION\Gestion\PROGRAMACION%20DE%20OPERACIONES\POA%202012\Seguimiento\Informe%20de%20Gesti&#243;n\Copia%20de%20Copia%20de%20Inv%20Distrib-Trans-Gen%2012-12-12%20Rev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\GESTION2\GESTION\Gestion\PROGRAMACION%20DE%20OPERACIONES\POA%202012\Seguimiento\Informe%20de%20Gesti&#243;n\ESTADISTICAS%20TD%20HISTORICO%20V.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\GESTION2\GESTION\Gestion\PROGRAMACION%20DE%20OPERACIONES\POA%202012\Seguimiento\Informe%20de%20Gesti&#243;n\Tortas%20Control%20de%20Calidad_D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'[Inf personal audiencia rendición de cuentas.xlsx]Hoja1'!$D$154</c:f>
              <c:strCache>
                <c:ptCount val="1"/>
                <c:pt idx="0">
                  <c:v>Personal con Item</c:v>
                </c:pt>
              </c:strCache>
            </c:strRef>
          </c:tx>
          <c:spPr>
            <a:solidFill>
              <a:srgbClr val="336699"/>
            </a:solidFill>
          </c:spPr>
          <c:invertIfNegative val="0"/>
          <c:dLbls>
            <c:dLbl>
              <c:idx val="0"/>
              <c:layout>
                <c:manualLayout>
                  <c:x val="1.2059438789802084E-2"/>
                  <c:y val="-2.128594907079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18877579604167E-2"/>
                  <c:y val="-2.736764880530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'[Inf personal audiencia rendición de cuentas.xlsx]Hoja1'!$C$155:$C$157</c:f>
              <c:strCache>
                <c:ptCount val="3"/>
                <c:pt idx="0">
                  <c:v>Unidades Regulatorias</c:v>
                </c:pt>
                <c:pt idx="1">
                  <c:v>Unidades Administrativas</c:v>
                </c:pt>
                <c:pt idx="2">
                  <c:v>Unidad de Control</c:v>
                </c:pt>
              </c:strCache>
            </c:strRef>
          </c:cat>
          <c:val>
            <c:numRef>
              <c:f>'[Inf personal audiencia rendición de cuentas.xlsx]Hoja1'!$D$155:$D$157</c:f>
              <c:numCache>
                <c:formatCode>General</c:formatCode>
                <c:ptCount val="3"/>
                <c:pt idx="0">
                  <c:v>77</c:v>
                </c:pt>
                <c:pt idx="1">
                  <c:v>23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'[Inf personal audiencia rendición de cuentas.xlsx]Hoja1'!$E$154</c:f>
              <c:strCache>
                <c:ptCount val="1"/>
                <c:pt idx="0">
                  <c:v>Consultor de línea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FF9900"/>
              </a:solidFill>
            </a:ln>
          </c:spPr>
          <c:invertIfNegative val="0"/>
          <c:dLbls>
            <c:dLbl>
              <c:idx val="0"/>
              <c:layout>
                <c:manualLayout>
                  <c:x val="1.3566868638527343E-2"/>
                  <c:y val="-3.040849867256128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6868638527343E-2"/>
                  <c:y val="-1.216339946902451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'[Inf personal audiencia rendición de cuentas.xlsx]Hoja1'!$C$155:$C$157</c:f>
              <c:strCache>
                <c:ptCount val="3"/>
                <c:pt idx="0">
                  <c:v>Unidades Regulatorias</c:v>
                </c:pt>
                <c:pt idx="1">
                  <c:v>Unidades Administrativas</c:v>
                </c:pt>
                <c:pt idx="2">
                  <c:v>Unidad de Control</c:v>
                </c:pt>
              </c:strCache>
            </c:strRef>
          </c:cat>
          <c:val>
            <c:numRef>
              <c:f>'[Inf personal audiencia rendición de cuentas.xlsx]Hoja1'!$E$155:$E$157</c:f>
              <c:numCache>
                <c:formatCode>General</c:formatCode>
                <c:ptCount val="3"/>
                <c:pt idx="0">
                  <c:v>32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668672"/>
        <c:axId val="92670208"/>
        <c:axId val="0"/>
      </c:bar3DChart>
      <c:catAx>
        <c:axId val="92668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92670208"/>
        <c:crosses val="autoZero"/>
        <c:auto val="1"/>
        <c:lblAlgn val="ctr"/>
        <c:lblOffset val="100"/>
        <c:noMultiLvlLbl val="0"/>
      </c:catAx>
      <c:valAx>
        <c:axId val="9267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668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B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Derechos Otorgados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Hoja1!$A$2:$A$6</c:f>
              <c:strCache>
                <c:ptCount val="5"/>
                <c:pt idx="0">
                  <c:v>Títulos Habilitantes Distribución</c:v>
                </c:pt>
                <c:pt idx="1">
                  <c:v>Registros de Distribución</c:v>
                </c:pt>
                <c:pt idx="2">
                  <c:v>Autorización Provisional de Generación</c:v>
                </c:pt>
                <c:pt idx="3">
                  <c:v>Ampliación de Licencias de Generación</c:v>
                </c:pt>
                <c:pt idx="4">
                  <c:v>Ampliación de Licencias de Transmisión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224576"/>
        <c:axId val="95226112"/>
        <c:axId val="0"/>
      </c:bar3DChart>
      <c:catAx>
        <c:axId val="95224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BO"/>
          </a:p>
        </c:txPr>
        <c:crossAx val="95226112"/>
        <c:crosses val="autoZero"/>
        <c:auto val="1"/>
        <c:lblAlgn val="ctr"/>
        <c:lblOffset val="100"/>
        <c:noMultiLvlLbl val="0"/>
      </c:catAx>
      <c:valAx>
        <c:axId val="9522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224576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100" b="0"/>
            </a:pPr>
            <a:endParaRPr lang="es-BO"/>
          </a:p>
        </c:txPr>
      </c:dTable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Evolución de Reclamaciones Enero - Diciembre</a:t>
            </a:r>
            <a:r>
              <a:rPr lang="en-US" baseline="0"/>
              <a:t> </a:t>
            </a:r>
            <a:r>
              <a:rPr lang="en-US"/>
              <a:t>2012</a:t>
            </a:r>
          </a:p>
        </c:rich>
      </c:tx>
      <c:layout>
        <c:manualLayout>
          <c:xMode val="edge"/>
          <c:yMode val="edge"/>
          <c:x val="0.18727971213799202"/>
          <c:y val="3.708854349493230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168978877640294"/>
          <c:y val="0.16721739875403327"/>
          <c:w val="0.8020290320852751"/>
          <c:h val="0.56925900561278953"/>
        </c:manualLayout>
      </c:layout>
      <c:lineChart>
        <c:grouping val="standard"/>
        <c:varyColors val="0"/>
        <c:ser>
          <c:idx val="0"/>
          <c:order val="0"/>
          <c:tx>
            <c:v/>
          </c:tx>
          <c:marker>
            <c:symbol val="none"/>
          </c:marker>
          <c:cat>
            <c:strRef>
              <c:f>Hoja1!$A$80:$A$91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Hoja1!$B$80:$B$91</c:f>
              <c:numCache>
                <c:formatCode>General</c:formatCode>
                <c:ptCount val="12"/>
                <c:pt idx="0">
                  <c:v>163</c:v>
                </c:pt>
                <c:pt idx="1">
                  <c:v>164</c:v>
                </c:pt>
                <c:pt idx="2">
                  <c:v>168</c:v>
                </c:pt>
                <c:pt idx="3">
                  <c:v>194</c:v>
                </c:pt>
                <c:pt idx="4">
                  <c:v>182</c:v>
                </c:pt>
                <c:pt idx="5">
                  <c:v>166</c:v>
                </c:pt>
                <c:pt idx="6">
                  <c:v>181</c:v>
                </c:pt>
                <c:pt idx="7">
                  <c:v>147</c:v>
                </c:pt>
                <c:pt idx="8">
                  <c:v>127</c:v>
                </c:pt>
                <c:pt idx="9">
                  <c:v>157</c:v>
                </c:pt>
                <c:pt idx="10">
                  <c:v>131</c:v>
                </c:pt>
                <c:pt idx="11">
                  <c:v>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marker val="1"/>
        <c:smooth val="0"/>
        <c:axId val="95950336"/>
        <c:axId val="95951872"/>
      </c:lineChart>
      <c:catAx>
        <c:axId val="95950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5951872"/>
        <c:crossesAt val="0"/>
        <c:auto val="1"/>
        <c:lblAlgn val="ctr"/>
        <c:lblOffset val="100"/>
        <c:noMultiLvlLbl val="0"/>
      </c:catAx>
      <c:valAx>
        <c:axId val="95951872"/>
        <c:scaling>
          <c:orientation val="minMax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950336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78603122828789"/>
          <c:y val="2.2753773388378896E-2"/>
          <c:w val="0.75095357484362224"/>
          <c:h val="0.9772462266116210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5.8101326533587655E-2"/>
                  <c:y val="5.08254472859243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64958418254743E-2"/>
                  <c:y val="8.66454569574996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704057224042704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5116490221176071E-2"/>
                  <c:y val="-3.1027872802334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76963280770039"/>
                  <c:y val="-3.3096397655823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B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Hoja1!$A$121:$A$125</c:f>
              <c:strCache>
                <c:ptCount val="5"/>
                <c:pt idx="0">
                  <c:v>Excesivo consumo</c:v>
                </c:pt>
                <c:pt idx="1">
                  <c:v>Error de lectura</c:v>
                </c:pt>
                <c:pt idx="2">
                  <c:v>Resarcimiento de daños</c:v>
                </c:pt>
                <c:pt idx="3">
                  <c:v>Mal estado del medidor</c:v>
                </c:pt>
                <c:pt idx="4">
                  <c:v>Otros</c:v>
                </c:pt>
              </c:strCache>
            </c:strRef>
          </c:cat>
          <c:val>
            <c:numRef>
              <c:f>Hoja1!$B$121:$B$125</c:f>
              <c:numCache>
                <c:formatCode>General</c:formatCode>
                <c:ptCount val="5"/>
                <c:pt idx="0">
                  <c:v>733</c:v>
                </c:pt>
                <c:pt idx="1">
                  <c:v>104</c:v>
                </c:pt>
                <c:pt idx="2">
                  <c:v>90</c:v>
                </c:pt>
                <c:pt idx="3">
                  <c:v>24</c:v>
                </c:pt>
                <c:pt idx="4">
                  <c:v>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s-BO" sz="3200" b="1" kern="1200" cap="all">
          <a:solidFill>
            <a:schemeClr val="tx2"/>
          </a:solidFill>
          <a:latin typeface="+mj-lt"/>
          <a:ea typeface="+mj-ea"/>
          <a:cs typeface="+mj-cs"/>
        </a:defRPr>
      </a:pPr>
      <a:endParaRPr lang="es-B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139801592597538"/>
          <c:y val="0.17907548441690693"/>
          <c:w val="0.60346029627652475"/>
          <c:h val="0.57991824792392743"/>
        </c:manualLayout>
      </c:layout>
      <c:pie3DChart>
        <c:varyColors val="1"/>
        <c:ser>
          <c:idx val="0"/>
          <c:order val="0"/>
          <c:tx>
            <c:strRef>
              <c:f>'[Ptto aprobado vs solicitado.xls]resum  gastos'!$C$3</c:f>
              <c:strCache>
                <c:ptCount val="1"/>
                <c:pt idx="0">
                  <c:v>PRESUPUESTO     APROBADO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explosion val="11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3.1322535995067673E-2"/>
                  <c:y val="-6.5534459779814647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GRUPO 10000 </a:t>
                    </a:r>
                    <a:r>
                      <a:rPr lang="en-US" sz="1000"/>
                      <a:t>SERVICIOS PERSONALES
15.098.256
18%</a:t>
                    </a:r>
                    <a:endParaRPr lang="en-US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08875889092046E-2"/>
                  <c:y val="-0.21182094296361539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GRUPO 20000 </a:t>
                    </a:r>
                    <a:r>
                      <a:rPr lang="en-US" sz="1000"/>
                      <a:t>SERVICIOS NO PERSONALES
8.763.480
10%</a:t>
                    </a:r>
                    <a:endParaRPr lang="en-US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213767274196543E-2"/>
                  <c:y val="-0.14657007237924935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GRUPO 30000 </a:t>
                    </a:r>
                    <a:r>
                      <a:rPr lang="en-US" sz="1000"/>
                      <a:t>MATERIALES Y SUMINISTROS
1.643.240
2%</a:t>
                    </a:r>
                    <a:endParaRPr lang="en-US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481728727238972E-2"/>
                  <c:y val="3.8785499729950219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GRUPO 40000 </a:t>
                    </a:r>
                    <a:r>
                      <a:rPr lang="en-US" sz="1000"/>
                      <a:t>ACTIVOS REALES
1.583.700
2%</a:t>
                    </a:r>
                    <a:endParaRPr lang="en-US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297411230574046E-2"/>
                  <c:y val="-4.2125796425299109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GRUPO 70000 </a:t>
                    </a:r>
                    <a:r>
                      <a:rPr lang="en-US" sz="1000"/>
                      <a:t>TRANSFERENCIAS
58.553.324
68%</a:t>
                    </a:r>
                    <a:endParaRPr lang="en-US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4384578184123332"/>
                  <c:y val="4.135131129767380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GRUPO</a:t>
                    </a:r>
                    <a:r>
                      <a:rPr lang="en-US" sz="1000" b="1" baseline="0"/>
                      <a:t> </a:t>
                    </a:r>
                    <a:r>
                      <a:rPr lang="en-US" sz="1000" b="1"/>
                      <a:t>80000 </a:t>
                    </a:r>
                    <a:r>
                      <a:rPr lang="en-US" sz="1000"/>
                      <a:t>IMPUESTOS, REGALIAS Y TASAS
2.000
0%</a:t>
                    </a:r>
                    <a:endParaRPr lang="en-US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000">
                    <a:latin typeface="Arial Narrow" pitchFamily="34" charset="0"/>
                  </a:defRPr>
                </a:pPr>
                <a:endParaRPr lang="es-BO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multiLvlStrRef>
              <c:f>'[Ptto aprobado vs solicitado.xls]resum  gastos'!$A$4:$B$9</c:f>
              <c:multiLvlStrCache>
                <c:ptCount val="6"/>
                <c:lvl>
                  <c:pt idx="0">
                    <c:v>SERVICIOS PERSONALES</c:v>
                  </c:pt>
                  <c:pt idx="1">
                    <c:v>SERVICIOS NO PERSONALES</c:v>
                  </c:pt>
                  <c:pt idx="2">
                    <c:v>MATERIALES Y SUMINISTROS</c:v>
                  </c:pt>
                  <c:pt idx="3">
                    <c:v>ACTIVOS REALES</c:v>
                  </c:pt>
                  <c:pt idx="4">
                    <c:v>TRANSFERENCIAS</c:v>
                  </c:pt>
                  <c:pt idx="5">
                    <c:v>IMPUESTOS, REGALIAS Y TASAS</c:v>
                  </c:pt>
                </c:lvl>
                <c:lvl>
                  <c:pt idx="0">
                    <c:v>10000</c:v>
                  </c:pt>
                  <c:pt idx="1">
                    <c:v>20000</c:v>
                  </c:pt>
                  <c:pt idx="2">
                    <c:v>30000</c:v>
                  </c:pt>
                  <c:pt idx="3">
                    <c:v>40000</c:v>
                  </c:pt>
                  <c:pt idx="4">
                    <c:v>70000</c:v>
                  </c:pt>
                  <c:pt idx="5">
                    <c:v>80000</c:v>
                  </c:pt>
                </c:lvl>
              </c:multiLvlStrCache>
            </c:multiLvlStrRef>
          </c:cat>
          <c:val>
            <c:numRef>
              <c:f>'[Ptto aprobado vs solicitado.xls]resum  gastos'!$C$4:$C$9</c:f>
              <c:numCache>
                <c:formatCode>#,##0</c:formatCode>
                <c:ptCount val="6"/>
                <c:pt idx="0">
                  <c:v>15098256</c:v>
                </c:pt>
                <c:pt idx="1">
                  <c:v>8763480</c:v>
                </c:pt>
                <c:pt idx="2">
                  <c:v>1643240</c:v>
                </c:pt>
                <c:pt idx="3">
                  <c:v>1583700</c:v>
                </c:pt>
                <c:pt idx="4">
                  <c:v>58553324</c:v>
                </c:pt>
                <c:pt idx="5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'[Ptto aprobado vs solicitado.xls]resum  gastos'!$D$3</c:f>
              <c:strCache>
                <c:ptCount val="1"/>
                <c:pt idx="0">
                  <c:v>PARTICIPACION %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cat>
            <c:multiLvlStrRef>
              <c:f>'[Ptto aprobado vs solicitado.xls]resum  gastos'!$A$4:$B$9</c:f>
              <c:multiLvlStrCache>
                <c:ptCount val="6"/>
                <c:lvl>
                  <c:pt idx="0">
                    <c:v>SERVICIOS PERSONALES</c:v>
                  </c:pt>
                  <c:pt idx="1">
                    <c:v>SERVICIOS NO PERSONALES</c:v>
                  </c:pt>
                  <c:pt idx="2">
                    <c:v>MATERIALES Y SUMINISTROS</c:v>
                  </c:pt>
                  <c:pt idx="3">
                    <c:v>ACTIVOS REALES</c:v>
                  </c:pt>
                  <c:pt idx="4">
                    <c:v>TRANSFERENCIAS</c:v>
                  </c:pt>
                  <c:pt idx="5">
                    <c:v>IMPUESTOS, REGALIAS Y TASAS</c:v>
                  </c:pt>
                </c:lvl>
                <c:lvl>
                  <c:pt idx="0">
                    <c:v>10000</c:v>
                  </c:pt>
                  <c:pt idx="1">
                    <c:v>20000</c:v>
                  </c:pt>
                  <c:pt idx="2">
                    <c:v>30000</c:v>
                  </c:pt>
                  <c:pt idx="3">
                    <c:v>40000</c:v>
                  </c:pt>
                  <c:pt idx="4">
                    <c:v>70000</c:v>
                  </c:pt>
                  <c:pt idx="5">
                    <c:v>80000</c:v>
                  </c:pt>
                </c:lvl>
              </c:multiLvlStrCache>
            </c:multiLvlStrRef>
          </c:cat>
          <c:val>
            <c:numRef>
              <c:f>'[Ptto aprobado vs solicitado.xls]resum  gastos'!$D$4:$D$9</c:f>
              <c:numCache>
                <c:formatCode>0.00%</c:formatCode>
                <c:ptCount val="6"/>
                <c:pt idx="0">
                  <c:v>0.17629087852038672</c:v>
                </c:pt>
                <c:pt idx="1">
                  <c:v>0.10232450609499789</c:v>
                </c:pt>
                <c:pt idx="2">
                  <c:v>1.9186866563915744E-2</c:v>
                </c:pt>
                <c:pt idx="3">
                  <c:v>1.849166316379431E-2</c:v>
                </c:pt>
                <c:pt idx="4">
                  <c:v>0.68368273317453643</c:v>
                </c:pt>
                <c:pt idx="5">
                  <c:v>2.3352482368875813E-5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 w="25400">
      <a:noFill/>
    </a:ln>
    <a:effectLst>
      <a:innerShdw blurRad="114300">
        <a:srgbClr val="0070C0"/>
      </a:innerShdw>
    </a:effectLst>
    <a:scene3d>
      <a:camera prst="orthographicFront"/>
      <a:lightRig rig="threePt" dir="t"/>
    </a:scene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Hoja3!$A$4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115425105329264E-2"/>
                  <c:y val="-2.0331580868462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115425105329264E-2"/>
                  <c:y val="-3.388596811410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Hoja3!$B$3:$C$3</c:f>
              <c:strCache>
                <c:ptCount val="2"/>
                <c:pt idx="0">
                  <c:v>Personal con Item</c:v>
                </c:pt>
                <c:pt idx="1">
                  <c:v>Consultor de Línea</c:v>
                </c:pt>
              </c:strCache>
            </c:strRef>
          </c:cat>
          <c:val>
            <c:numRef>
              <c:f>Hoja3!$B$4:$C$4</c:f>
              <c:numCache>
                <c:formatCode>General</c:formatCode>
                <c:ptCount val="2"/>
                <c:pt idx="0">
                  <c:v>71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Hoja3!$A$5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0"/>
              <c:layout>
                <c:manualLayout>
                  <c:x val="1.6083945531148554E-2"/>
                  <c:y val="-2.0331580868462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78384253690679E-2"/>
                  <c:y val="-2.7108774491283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Hoja3!$B$3:$C$3</c:f>
              <c:strCache>
                <c:ptCount val="2"/>
                <c:pt idx="0">
                  <c:v>Personal con Item</c:v>
                </c:pt>
                <c:pt idx="1">
                  <c:v>Consultor de Línea</c:v>
                </c:pt>
              </c:strCache>
            </c:strRef>
          </c:cat>
          <c:val>
            <c:numRef>
              <c:f>Hoja3!$B$5:$C$5</c:f>
              <c:numCache>
                <c:formatCode>General</c:formatCode>
                <c:ptCount val="2"/>
                <c:pt idx="0">
                  <c:v>25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443008"/>
        <c:axId val="94444544"/>
        <c:axId val="0"/>
      </c:bar3DChart>
      <c:catAx>
        <c:axId val="94443008"/>
        <c:scaling>
          <c:orientation val="minMax"/>
        </c:scaling>
        <c:delete val="1"/>
        <c:axPos val="b"/>
        <c:majorTickMark val="out"/>
        <c:minorTickMark val="none"/>
        <c:tickLblPos val="nextTo"/>
        <c:crossAx val="94444544"/>
        <c:crosses val="autoZero"/>
        <c:auto val="1"/>
        <c:lblAlgn val="ctr"/>
        <c:lblOffset val="100"/>
        <c:noMultiLvlLbl val="0"/>
      </c:catAx>
      <c:valAx>
        <c:axId val="9444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443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s-B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20686643591628"/>
          <c:y val="0.25053624394511664"/>
          <c:w val="0.68819338913634021"/>
          <c:h val="0.5819448178733766"/>
        </c:manualLayout>
      </c:layout>
      <c:pie3DChart>
        <c:varyColors val="1"/>
        <c:ser>
          <c:idx val="0"/>
          <c:order val="0"/>
          <c:tx>
            <c:strRef>
              <c:f>presentacion!$D$4</c:f>
              <c:strCache>
                <c:ptCount val="1"/>
                <c:pt idx="0">
                  <c:v>EJECUTADO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735211513622129"/>
                  <c:y val="-3.638236277375900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GRUPO 100</a:t>
                    </a:r>
                  </a:p>
                  <a:p>
                    <a:r>
                      <a:rPr lang="en-US" sz="1400" dirty="0" smtClean="0"/>
                      <a:t>SERVICIOS </a:t>
                    </a:r>
                    <a:r>
                      <a:rPr lang="en-US" sz="1400" dirty="0"/>
                      <a:t>PERSONALES
</a:t>
                    </a:r>
                    <a:r>
                      <a:rPr lang="en-US" sz="1400" dirty="0" smtClean="0"/>
                      <a:t>14.314.449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96,55%</a:t>
                    </a:r>
                    <a:endParaRPr lang="en-US" sz="140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3.557761472830704E-2"/>
                  <c:y val="9.01249626410838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GRUPO 200</a:t>
                    </a:r>
                  </a:p>
                  <a:p>
                    <a:r>
                      <a:rPr lang="en-US" sz="1400" dirty="0" smtClean="0"/>
                      <a:t>SERVICIOS </a:t>
                    </a:r>
                    <a:r>
                      <a:rPr lang="en-US" sz="1400" dirty="0"/>
                      <a:t>NO PERSONALES
</a:t>
                    </a:r>
                    <a:r>
                      <a:rPr lang="en-US" sz="1400" dirty="0" smtClean="0"/>
                      <a:t>8.422.950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96,54%</a:t>
                    </a:r>
                    <a:endParaRPr lang="en-US" sz="140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4.5474820123564415E-2"/>
                  <c:y val="7.971864628499812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GRUPO 300</a:t>
                    </a:r>
                  </a:p>
                  <a:p>
                    <a:r>
                      <a:rPr lang="en-US" sz="1400" dirty="0" smtClean="0"/>
                      <a:t>MATERIALES </a:t>
                    </a:r>
                    <a:r>
                      <a:rPr lang="en-US" sz="1400" dirty="0"/>
                      <a:t>Y SUMINISTROS
</a:t>
                    </a:r>
                    <a:r>
                      <a:rPr lang="en-US" sz="1400" dirty="0" smtClean="0"/>
                      <a:t>1.350.477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95,27%</a:t>
                    </a:r>
                    <a:endParaRPr lang="en-US" sz="140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7251096394185958"/>
                  <c:y val="0.1845256630327459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GRUPO 400</a:t>
                    </a:r>
                  </a:p>
                  <a:p>
                    <a:r>
                      <a:rPr lang="en-US" sz="1400" dirty="0" smtClean="0"/>
                      <a:t>ACTIVOS </a:t>
                    </a:r>
                    <a:r>
                      <a:rPr lang="en-US" sz="1400" dirty="0"/>
                      <a:t>REALES
</a:t>
                    </a:r>
                    <a:r>
                      <a:rPr lang="en-US" sz="1400" dirty="0" smtClean="0"/>
                      <a:t>1.709.912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92,46%</a:t>
                    </a:r>
                    <a:endParaRPr lang="en-US" sz="140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2199438292630254E-4"/>
                  <c:y val="0.1656809565470984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GRUPO 700</a:t>
                    </a:r>
                  </a:p>
                  <a:p>
                    <a:r>
                      <a:rPr lang="en-US" sz="1400" dirty="0" smtClean="0"/>
                      <a:t>TRANSFERENCIAS</a:t>
                    </a:r>
                    <a:r>
                      <a:rPr lang="en-US" sz="1400" dirty="0"/>
                      <a:t>
44.378.355
99,72%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0.2553210895587873"/>
                  <c:y val="6.430995147644004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GRUPO 800</a:t>
                    </a:r>
                  </a:p>
                  <a:p>
                    <a:r>
                      <a:rPr lang="en-US" sz="1400" dirty="0" smtClean="0"/>
                      <a:t>IMPUESTOS</a:t>
                    </a:r>
                    <a:r>
                      <a:rPr lang="en-US" sz="1400" dirty="0"/>
                      <a:t>, REGALIAS Y TASAS
17
1,66%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presentacion!$B$5:$B$10</c:f>
              <c:strCache>
                <c:ptCount val="6"/>
                <c:pt idx="0">
                  <c:v>SERVICIOS PERSONALES</c:v>
                </c:pt>
                <c:pt idx="1">
                  <c:v>SERVICIOS NO PERSONALES</c:v>
                </c:pt>
                <c:pt idx="2">
                  <c:v>MATERIALES Y SUMINISTROS</c:v>
                </c:pt>
                <c:pt idx="3">
                  <c:v>ACTIVOS REALES</c:v>
                </c:pt>
                <c:pt idx="4">
                  <c:v>TRANSFERENCIAS</c:v>
                </c:pt>
                <c:pt idx="5">
                  <c:v>IMPUESTOS, REGALIAS Y TASAS</c:v>
                </c:pt>
              </c:strCache>
            </c:strRef>
          </c:cat>
          <c:val>
            <c:numRef>
              <c:f>presentacion!$D$5:$D$10</c:f>
              <c:numCache>
                <c:formatCode>#,##0</c:formatCode>
                <c:ptCount val="6"/>
                <c:pt idx="0">
                  <c:v>13178829.16</c:v>
                </c:pt>
                <c:pt idx="1">
                  <c:v>6911831.8400000008</c:v>
                </c:pt>
                <c:pt idx="2">
                  <c:v>1254533.8900000008</c:v>
                </c:pt>
                <c:pt idx="3">
                  <c:v>1294225.51</c:v>
                </c:pt>
                <c:pt idx="4">
                  <c:v>44378355.260000013</c:v>
                </c:pt>
                <c:pt idx="5">
                  <c:v>16.57</c:v>
                </c:pt>
              </c:numCache>
            </c:numRef>
          </c:val>
        </c:ser>
        <c:ser>
          <c:idx val="1"/>
          <c:order val="1"/>
          <c:tx>
            <c:strRef>
              <c:f>presentacion!$F$4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presentacion!$B$5:$B$10</c:f>
              <c:strCache>
                <c:ptCount val="6"/>
                <c:pt idx="0">
                  <c:v>SERVICIOS PERSONALES</c:v>
                </c:pt>
                <c:pt idx="1">
                  <c:v>SERVICIOS NO PERSONALES</c:v>
                </c:pt>
                <c:pt idx="2">
                  <c:v>MATERIALES Y SUMINISTROS</c:v>
                </c:pt>
                <c:pt idx="3">
                  <c:v>ACTIVOS REALES</c:v>
                </c:pt>
                <c:pt idx="4">
                  <c:v>TRANSFERENCIAS</c:v>
                </c:pt>
                <c:pt idx="5">
                  <c:v>IMPUESTOS, REGALIAS Y TASAS</c:v>
                </c:pt>
              </c:strCache>
            </c:strRef>
          </c:cat>
          <c:val>
            <c:numRef>
              <c:f>presentacion!$F$5:$F$10</c:f>
              <c:numCache>
                <c:formatCode>0.00%</c:formatCode>
                <c:ptCount val="6"/>
                <c:pt idx="0">
                  <c:v>0.8888940932258913</c:v>
                </c:pt>
                <c:pt idx="1">
                  <c:v>0.7935904803566648</c:v>
                </c:pt>
                <c:pt idx="2">
                  <c:v>0.88500150964692592</c:v>
                </c:pt>
                <c:pt idx="3">
                  <c:v>0.69421526041946091</c:v>
                </c:pt>
                <c:pt idx="4">
                  <c:v>0.99722972572896529</c:v>
                </c:pt>
                <c:pt idx="5">
                  <c:v>1.6570000000000012E-2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0775389353557"/>
          <c:y val="0.12486784000922908"/>
          <c:w val="0.8035563666718577"/>
          <c:h val="0.63606607092799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DISTRIBUCION!$B$4</c:f>
              <c:strCache>
                <c:ptCount val="1"/>
                <c:pt idx="0">
                  <c:v>APROBADAS</c:v>
                </c:pt>
              </c:strCache>
            </c:strRef>
          </c:tx>
          <c:invertIfNegative val="0"/>
          <c:cat>
            <c:strRef>
              <c:f>DISTRIBUCION!$C$3:$K$3</c:f>
              <c:strCach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strCache>
            </c:strRef>
          </c:cat>
          <c:val>
            <c:numRef>
              <c:f>DISTRIBUCION!$C$4:$K$4</c:f>
              <c:numCache>
                <c:formatCode>0.00</c:formatCode>
                <c:ptCount val="9"/>
                <c:pt idx="0">
                  <c:v>26.643360363905</c:v>
                </c:pt>
                <c:pt idx="1">
                  <c:v>17.084994430571701</c:v>
                </c:pt>
                <c:pt idx="2">
                  <c:v>18.160492101213702</c:v>
                </c:pt>
                <c:pt idx="3">
                  <c:v>17.184540539632803</c:v>
                </c:pt>
                <c:pt idx="4">
                  <c:v>66.533243806640399</c:v>
                </c:pt>
                <c:pt idx="5">
                  <c:v>29.299646605850498</c:v>
                </c:pt>
                <c:pt idx="6">
                  <c:v>20.7834644355199</c:v>
                </c:pt>
                <c:pt idx="7">
                  <c:v>22</c:v>
                </c:pt>
                <c:pt idx="8">
                  <c:v>67.4948130896897</c:v>
                </c:pt>
              </c:numCache>
            </c:numRef>
          </c:val>
        </c:ser>
        <c:ser>
          <c:idx val="1"/>
          <c:order val="1"/>
          <c:tx>
            <c:strRef>
              <c:f>DISTRIBUCION!$B$5</c:f>
              <c:strCache>
                <c:ptCount val="1"/>
                <c:pt idx="0">
                  <c:v>RECONOCIDAS</c:v>
                </c:pt>
              </c:strCache>
            </c:strRef>
          </c:tx>
          <c:invertIfNegative val="0"/>
          <c:cat>
            <c:strRef>
              <c:f>DISTRIBUCION!$C$3:$K$3</c:f>
              <c:strCach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strCache>
            </c:strRef>
          </c:cat>
          <c:val>
            <c:numRef>
              <c:f>DISTRIBUCION!$C$5:$K$5</c:f>
              <c:numCache>
                <c:formatCode>0.00</c:formatCode>
                <c:ptCount val="9"/>
                <c:pt idx="0">
                  <c:v>19.012970039999999</c:v>
                </c:pt>
                <c:pt idx="1">
                  <c:v>18.268592460000001</c:v>
                </c:pt>
                <c:pt idx="2">
                  <c:v>29.87395841</c:v>
                </c:pt>
                <c:pt idx="3">
                  <c:v>21.337675469999997</c:v>
                </c:pt>
                <c:pt idx="4">
                  <c:v>60.634612751041303</c:v>
                </c:pt>
                <c:pt idx="5">
                  <c:v>48.373891887407105</c:v>
                </c:pt>
                <c:pt idx="6">
                  <c:v>46.172780747928407</c:v>
                </c:pt>
                <c:pt idx="7">
                  <c:v>6.8923230000000002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23"/>
        <c:axId val="94552064"/>
        <c:axId val="94553600"/>
      </c:barChart>
      <c:lineChart>
        <c:grouping val="standard"/>
        <c:varyColors val="0"/>
        <c:ser>
          <c:idx val="2"/>
          <c:order val="2"/>
          <c:tx>
            <c:v>CONSUMIDORES</c:v>
          </c:tx>
          <c:val>
            <c:numRef>
              <c:f>DISTRIBUCION!$C$6:$K$6</c:f>
              <c:numCache>
                <c:formatCode>0.00</c:formatCode>
                <c:ptCount val="9"/>
                <c:pt idx="0">
                  <c:v>0.99276200000000003</c:v>
                </c:pt>
                <c:pt idx="1">
                  <c:v>1.0411589999999999</c:v>
                </c:pt>
                <c:pt idx="2">
                  <c:v>1.0924929999999999</c:v>
                </c:pt>
                <c:pt idx="3">
                  <c:v>1.150968</c:v>
                </c:pt>
                <c:pt idx="4">
                  <c:v>1.2316510000000001</c:v>
                </c:pt>
                <c:pt idx="5">
                  <c:v>1.3262309999999999</c:v>
                </c:pt>
                <c:pt idx="6">
                  <c:v>1.4241790000000001</c:v>
                </c:pt>
                <c:pt idx="7">
                  <c:v>1.544475</c:v>
                </c:pt>
                <c:pt idx="8">
                  <c:v>1.6749320314546099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61408"/>
        <c:axId val="94555520"/>
      </c:lineChart>
      <c:catAx>
        <c:axId val="94552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600000"/>
          <a:lstStyle/>
          <a:p>
            <a:pPr>
              <a:defRPr sz="800" baseline="0"/>
            </a:pPr>
            <a:endParaRPr lang="es-BO"/>
          </a:p>
        </c:txPr>
        <c:crossAx val="94553600"/>
        <c:crosses val="autoZero"/>
        <c:auto val="1"/>
        <c:lblAlgn val="ctr"/>
        <c:lblOffset val="100"/>
        <c:noMultiLvlLbl val="0"/>
      </c:catAx>
      <c:valAx>
        <c:axId val="9455360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945520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938734474368991E-2"/>
                <c:y val="0.3152616290678188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BO"/>
                    <a:t>Millones US$</a:t>
                  </a:r>
                </a:p>
              </c:rich>
            </c:tx>
          </c:dispUnitsLbl>
        </c:dispUnits>
      </c:valAx>
      <c:valAx>
        <c:axId val="9455552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94561408"/>
        <c:crosses val="max"/>
        <c:crossBetween val="between"/>
      </c:valAx>
      <c:catAx>
        <c:axId val="94561408"/>
        <c:scaling>
          <c:orientation val="minMax"/>
        </c:scaling>
        <c:delete val="1"/>
        <c:axPos val="b"/>
        <c:majorTickMark val="out"/>
        <c:minorTickMark val="none"/>
        <c:tickLblPos val="nextTo"/>
        <c:crossAx val="945555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</c:dTable>
    </c:plotArea>
    <c:legend>
      <c:legendPos val="b"/>
      <c:layout>
        <c:manualLayout>
          <c:xMode val="edge"/>
          <c:yMode val="edge"/>
          <c:x val="0.26860861419054793"/>
          <c:y val="0.95219888661148011"/>
          <c:w val="0.47506720163586047"/>
          <c:h val="4.780111338851989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64126893006599"/>
          <c:y val="0.13264871005677484"/>
          <c:w val="0.83513237591694423"/>
          <c:h val="0.76157895174040779"/>
        </c:manualLayout>
      </c:layout>
      <c:barChart>
        <c:barDir val="col"/>
        <c:grouping val="clustered"/>
        <c:varyColors val="0"/>
        <c:ser>
          <c:idx val="0"/>
          <c:order val="0"/>
          <c:tx>
            <c:v>INVERSIONES</c:v>
          </c:tx>
          <c:invertIfNegative val="0"/>
          <c:cat>
            <c:numRef>
              <c:f>'SIST AISLADOS'!$D$3:$H$3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'SIST AISLADOS'!$D$31:$H$31</c:f>
              <c:numCache>
                <c:formatCode>#,##0</c:formatCode>
                <c:ptCount val="5"/>
                <c:pt idx="0" formatCode="#,##0.00">
                  <c:v>1.0303070000000001</c:v>
                </c:pt>
                <c:pt idx="1">
                  <c:v>2.8264469999999999</c:v>
                </c:pt>
                <c:pt idx="2">
                  <c:v>24.716816000000001</c:v>
                </c:pt>
                <c:pt idx="3">
                  <c:v>41.045280204545456</c:v>
                </c:pt>
                <c:pt idx="4">
                  <c:v>39.844167977272726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79456"/>
        <c:axId val="95380992"/>
      </c:barChart>
      <c:catAx>
        <c:axId val="9537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380992"/>
        <c:crosses val="autoZero"/>
        <c:auto val="1"/>
        <c:lblAlgn val="ctr"/>
        <c:lblOffset val="100"/>
        <c:noMultiLvlLbl val="0"/>
      </c:catAx>
      <c:valAx>
        <c:axId val="95380992"/>
        <c:scaling>
          <c:orientation val="minMax"/>
          <c:max val="45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53794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BO" sz="1800" baseline="0" dirty="0"/>
              <a:t>Inversiones en Generación Periodo 2000-2012</a:t>
            </a:r>
            <a:endParaRPr lang="es-BO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Generación!$B$3</c:f>
              <c:strCache>
                <c:ptCount val="1"/>
                <c:pt idx="0">
                  <c:v>EJECUTADAS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Generación!$C$2:$P$2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  2000-2005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2011</c:v>
                </c:pt>
                <c:pt idx="12">
                  <c:v>2012</c:v>
                </c:pt>
                <c:pt idx="13">
                  <c:v>  2006-2012</c:v>
                </c:pt>
              </c:strCache>
            </c:strRef>
          </c:cat>
          <c:val>
            <c:numRef>
              <c:f>Generación!$C$3:$P$3</c:f>
              <c:numCache>
                <c:formatCode>_(* #,##0_);_(* \(#,##0\);_(* "-"_);_(@_)</c:formatCode>
                <c:ptCount val="14"/>
                <c:pt idx="0">
                  <c:v>52.032540069</c:v>
                </c:pt>
                <c:pt idx="1">
                  <c:v>27.808990050000002</c:v>
                </c:pt>
                <c:pt idx="2">
                  <c:v>19.301510370000003</c:v>
                </c:pt>
                <c:pt idx="3">
                  <c:v>2.4239350000000002</c:v>
                </c:pt>
                <c:pt idx="4">
                  <c:v>9.4128337899999988</c:v>
                </c:pt>
                <c:pt idx="5">
                  <c:v>1.3884631599999999</c:v>
                </c:pt>
                <c:pt idx="7">
                  <c:v>25.163435670000002</c:v>
                </c:pt>
                <c:pt idx="8">
                  <c:v>12.81906611</c:v>
                </c:pt>
                <c:pt idx="9">
                  <c:v>7.14141271</c:v>
                </c:pt>
                <c:pt idx="10">
                  <c:v>103.28128</c:v>
                </c:pt>
                <c:pt idx="11">
                  <c:v>36.638005999999997</c:v>
                </c:pt>
                <c:pt idx="12">
                  <c:v>199.77088599999999</c:v>
                </c:pt>
              </c:numCache>
            </c:numRef>
          </c:val>
        </c:ser>
        <c:ser>
          <c:idx val="1"/>
          <c:order val="1"/>
          <c:tx>
            <c:strRef>
              <c:f>Generación!$B$4</c:f>
              <c:strCache>
                <c:ptCount val="1"/>
                <c:pt idx="0">
                  <c:v>ESTIMADAS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Generación!$C$2:$P$2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  2000-2005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2011</c:v>
                </c:pt>
                <c:pt idx="12">
                  <c:v>2012</c:v>
                </c:pt>
                <c:pt idx="13">
                  <c:v>  2006-2012</c:v>
                </c:pt>
              </c:strCache>
            </c:strRef>
          </c:cat>
          <c:val>
            <c:numRef>
              <c:f>Generación!$C$4:$P$4</c:f>
              <c:numCache>
                <c:formatCode>General</c:formatCode>
                <c:ptCount val="14"/>
              </c:numCache>
            </c:numRef>
          </c:val>
        </c:ser>
        <c:ser>
          <c:idx val="2"/>
          <c:order val="2"/>
          <c:tx>
            <c:strRef>
              <c:f>Generación!$B$5</c:f>
              <c:strCache>
                <c:ptCount val="1"/>
                <c:pt idx="0">
                  <c:v>POR PERIODO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Generación!$C$2:$P$2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  2000-2005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2011</c:v>
                </c:pt>
                <c:pt idx="12">
                  <c:v>2012</c:v>
                </c:pt>
                <c:pt idx="13">
                  <c:v>  2006-2012</c:v>
                </c:pt>
              </c:strCache>
            </c:strRef>
          </c:cat>
          <c:val>
            <c:numRef>
              <c:f>Generación!$C$5:$P$5</c:f>
              <c:numCache>
                <c:formatCode>General</c:formatCode>
                <c:ptCount val="14"/>
                <c:pt idx="6" formatCode="_(* #,##0_);_(* \(#,##0\);_(* &quot;-&quot;_);_(@_)">
                  <c:v>112.36827243899999</c:v>
                </c:pt>
                <c:pt idx="13" formatCode="_(* #,##0_);_(* \(#,##0\);_(* &quot;-&quot;_);_(@_)">
                  <c:v>384.81408649000002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93"/>
        <c:axId val="95443584"/>
        <c:axId val="95457664"/>
      </c:barChart>
      <c:catAx>
        <c:axId val="95443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660000"/>
          <a:lstStyle/>
          <a:p>
            <a:pPr>
              <a:defRPr sz="1200"/>
            </a:pPr>
            <a:endParaRPr lang="es-BO"/>
          </a:p>
        </c:txPr>
        <c:crossAx val="95457664"/>
        <c:crosses val="autoZero"/>
        <c:auto val="1"/>
        <c:lblAlgn val="ctr"/>
        <c:lblOffset val="100"/>
        <c:tickLblSkip val="1"/>
        <c:noMultiLvlLbl val="0"/>
      </c:catAx>
      <c:valAx>
        <c:axId val="95457664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crossAx val="95443584"/>
        <c:crosses val="autoZero"/>
        <c:crossBetween val="between"/>
      </c:valAx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400" baseline="0"/>
          </a:pPr>
          <a:endParaRPr lang="es-BO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Transmision!$A$23</c:f>
              <c:strCache>
                <c:ptCount val="1"/>
                <c:pt idx="0">
                  <c:v>EMPRESA  \  AÑO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numFmt formatCode="#,##0.00" sourceLinked="0"/>
            <c:txPr>
              <a:bodyPr/>
              <a:lstStyle/>
              <a:p>
                <a:pPr>
                  <a:defRPr sz="1400"/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Transmision!$B$23:$H$23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INVERSION  2006-2012</c:v>
                </c:pt>
              </c:strCache>
            </c:strRef>
          </c:cat>
          <c:val>
            <c:numRef>
              <c:f>Transmision!$B$28:$H$28</c:f>
              <c:numCache>
                <c:formatCode>_(* #,##0_);_(* \(#,##0\);_(* "-"_);_(@_)</c:formatCode>
                <c:ptCount val="7"/>
                <c:pt idx="0">
                  <c:v>22280148</c:v>
                </c:pt>
                <c:pt idx="1">
                  <c:v>28057510.130000003</c:v>
                </c:pt>
                <c:pt idx="2">
                  <c:v>11245180.220000001</c:v>
                </c:pt>
                <c:pt idx="3">
                  <c:v>37031989.588401698</c:v>
                </c:pt>
                <c:pt idx="4">
                  <c:v>5055252.1428571437</c:v>
                </c:pt>
                <c:pt idx="5">
                  <c:v>61771572.15021459</c:v>
                </c:pt>
                <c:pt idx="6">
                  <c:v>165441652.23147345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82624"/>
        <c:axId val="95484160"/>
      </c:barChart>
      <c:catAx>
        <c:axId val="95482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BO"/>
          </a:p>
        </c:txPr>
        <c:crossAx val="95484160"/>
        <c:crosses val="autoZero"/>
        <c:auto val="1"/>
        <c:lblAlgn val="ctr"/>
        <c:lblOffset val="100"/>
        <c:noMultiLvlLbl val="0"/>
      </c:catAx>
      <c:valAx>
        <c:axId val="95484160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BO"/>
          </a:p>
        </c:txPr>
        <c:crossAx val="954826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100817141211016E-2"/>
                <c:y val="0.2449205186290517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s-BO" sz="1600"/>
                    <a:t>Millones US$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51299649833141E-2"/>
          <c:y val="0.14732205114121191"/>
          <c:w val="0.7770172312815723"/>
          <c:h val="0.75285630245949509"/>
        </c:manualLayout>
      </c:layout>
      <c:pie3DChart>
        <c:varyColors val="1"/>
        <c:ser>
          <c:idx val="0"/>
          <c:order val="0"/>
          <c:explosion val="25"/>
          <c:dPt>
            <c:idx val="3"/>
            <c:bubble3D val="0"/>
            <c:spPr>
              <a:solidFill>
                <a:srgbClr val="FFFF99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2.0109840366182484E-2"/>
                  <c:y val="2.15915788033851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173184357541899"/>
                  <c:y val="-0.132330847959402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4047355626781671E-2"/>
                  <c:y val="-6.107194895389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0236778133908355E-3"/>
                  <c:y val="-5.4286176847907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6874308520301886E-2"/>
                  <c:y val="-6.785772105988417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5.8918978558149551E-2"/>
                  <c:y val="-1.01786581589826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es-B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'[ESTADISTICAS TD HISTORICO V.2012.xlsx]Hoja1'!$A$4:$A$13</c:f>
              <c:strCache>
                <c:ptCount val="10"/>
                <c:pt idx="0">
                  <c:v>Departamento</c:v>
                </c:pt>
                <c:pt idx="1">
                  <c:v>Chuquisaca</c:v>
                </c:pt>
                <c:pt idx="2">
                  <c:v>La Paz</c:v>
                </c:pt>
                <c:pt idx="3">
                  <c:v>Cochabamba</c:v>
                </c:pt>
                <c:pt idx="4">
                  <c:v>Oruro</c:v>
                </c:pt>
                <c:pt idx="5">
                  <c:v>Potosí</c:v>
                </c:pt>
                <c:pt idx="6">
                  <c:v>Tarija</c:v>
                </c:pt>
                <c:pt idx="7">
                  <c:v>Santa Cruz</c:v>
                </c:pt>
                <c:pt idx="8">
                  <c:v>Beni</c:v>
                </c:pt>
                <c:pt idx="9">
                  <c:v>Pando</c:v>
                </c:pt>
              </c:strCache>
            </c:strRef>
          </c:cat>
          <c:val>
            <c:numRef>
              <c:f>'[ESTADISTICAS TD HISTORICO V.2012.xlsx]Hoja1'!$B$4:$B$13</c:f>
              <c:numCache>
                <c:formatCode>#,##0</c:formatCode>
                <c:ptCount val="10"/>
                <c:pt idx="0" formatCode="General">
                  <c:v>2006</c:v>
                </c:pt>
                <c:pt idx="1">
                  <c:v>21760.222222222219</c:v>
                </c:pt>
                <c:pt idx="2">
                  <c:v>201849.55555555559</c:v>
                </c:pt>
                <c:pt idx="3">
                  <c:v>118794.55555555555</c:v>
                </c:pt>
                <c:pt idx="4">
                  <c:v>28523.093253968254</c:v>
                </c:pt>
                <c:pt idx="5">
                  <c:v>37005.822222222225</c:v>
                </c:pt>
                <c:pt idx="6">
                  <c:v>11393.666666666666</c:v>
                </c:pt>
                <c:pt idx="7">
                  <c:v>61841.333333333328</c:v>
                </c:pt>
                <c:pt idx="8">
                  <c:v>10163.875</c:v>
                </c:pt>
                <c:pt idx="9">
                  <c:v>629.22222222222217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'[ESTADISTICAS TD HISTORICO V.2012.xlsx]Hoja1'!$A$4:$A$13</c:f>
              <c:strCache>
                <c:ptCount val="10"/>
                <c:pt idx="0">
                  <c:v>Departamento</c:v>
                </c:pt>
                <c:pt idx="1">
                  <c:v>Chuquisaca</c:v>
                </c:pt>
                <c:pt idx="2">
                  <c:v>La Paz</c:v>
                </c:pt>
                <c:pt idx="3">
                  <c:v>Cochabamba</c:v>
                </c:pt>
                <c:pt idx="4">
                  <c:v>Oruro</c:v>
                </c:pt>
                <c:pt idx="5">
                  <c:v>Potosí</c:v>
                </c:pt>
                <c:pt idx="6">
                  <c:v>Tarija</c:v>
                </c:pt>
                <c:pt idx="7">
                  <c:v>Santa Cruz</c:v>
                </c:pt>
                <c:pt idx="8">
                  <c:v>Beni</c:v>
                </c:pt>
                <c:pt idx="9">
                  <c:v>Pando</c:v>
                </c:pt>
              </c:strCache>
            </c:strRef>
          </c:cat>
          <c:val>
            <c:numRef>
              <c:f>'[ESTADISTICAS TD HISTORICO V.2012.xlsx]Hoja1'!$C$4:$C$13</c:f>
              <c:numCache>
                <c:formatCode>#,##0</c:formatCode>
                <c:ptCount val="10"/>
                <c:pt idx="0" formatCode="General">
                  <c:v>2007</c:v>
                </c:pt>
                <c:pt idx="1">
                  <c:v>22453.583333333332</c:v>
                </c:pt>
                <c:pt idx="2">
                  <c:v>214490.41666666666</c:v>
                </c:pt>
                <c:pt idx="3">
                  <c:v>122386.25</c:v>
                </c:pt>
                <c:pt idx="4">
                  <c:v>30601.000000000004</c:v>
                </c:pt>
                <c:pt idx="5">
                  <c:v>40884.75</c:v>
                </c:pt>
                <c:pt idx="6">
                  <c:v>11724.75</c:v>
                </c:pt>
                <c:pt idx="7">
                  <c:v>64326.833333333328</c:v>
                </c:pt>
                <c:pt idx="8">
                  <c:v>10478.022727272726</c:v>
                </c:pt>
                <c:pt idx="9">
                  <c:v>641.16666666666663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'[ESTADISTICAS TD HISTORICO V.2012.xlsx]Hoja1'!$A$4:$A$13</c:f>
              <c:strCache>
                <c:ptCount val="10"/>
                <c:pt idx="0">
                  <c:v>Departamento</c:v>
                </c:pt>
                <c:pt idx="1">
                  <c:v>Chuquisaca</c:v>
                </c:pt>
                <c:pt idx="2">
                  <c:v>La Paz</c:v>
                </c:pt>
                <c:pt idx="3">
                  <c:v>Cochabamba</c:v>
                </c:pt>
                <c:pt idx="4">
                  <c:v>Oruro</c:v>
                </c:pt>
                <c:pt idx="5">
                  <c:v>Potosí</c:v>
                </c:pt>
                <c:pt idx="6">
                  <c:v>Tarija</c:v>
                </c:pt>
                <c:pt idx="7">
                  <c:v>Santa Cruz</c:v>
                </c:pt>
                <c:pt idx="8">
                  <c:v>Beni</c:v>
                </c:pt>
                <c:pt idx="9">
                  <c:v>Pando</c:v>
                </c:pt>
              </c:strCache>
            </c:strRef>
          </c:cat>
          <c:val>
            <c:numRef>
              <c:f>'[ESTADISTICAS TD HISTORICO V.2012.xlsx]Hoja1'!$D$4:$D$13</c:f>
              <c:numCache>
                <c:formatCode>#,##0</c:formatCode>
                <c:ptCount val="10"/>
                <c:pt idx="0" formatCode="General">
                  <c:v>2008</c:v>
                </c:pt>
                <c:pt idx="1">
                  <c:v>24840.393939393936</c:v>
                </c:pt>
                <c:pt idx="2">
                  <c:v>244529.85</c:v>
                </c:pt>
                <c:pt idx="3">
                  <c:v>141285.33333333331</c:v>
                </c:pt>
                <c:pt idx="4">
                  <c:v>34047.021212121217</c:v>
                </c:pt>
                <c:pt idx="5">
                  <c:v>47358.59848484848</c:v>
                </c:pt>
                <c:pt idx="6">
                  <c:v>13238.85</c:v>
                </c:pt>
                <c:pt idx="7">
                  <c:v>68921.5</c:v>
                </c:pt>
                <c:pt idx="8">
                  <c:v>10615.589826839829</c:v>
                </c:pt>
                <c:pt idx="9">
                  <c:v>797.4545454545455</c:v>
                </c:pt>
              </c:numCache>
            </c:numRef>
          </c:val>
        </c:ser>
        <c:ser>
          <c:idx val="3"/>
          <c:order val="3"/>
          <c:explosion val="25"/>
          <c:cat>
            <c:strRef>
              <c:f>'[ESTADISTICAS TD HISTORICO V.2012.xlsx]Hoja1'!$A$4:$A$13</c:f>
              <c:strCache>
                <c:ptCount val="10"/>
                <c:pt idx="0">
                  <c:v>Departamento</c:v>
                </c:pt>
                <c:pt idx="1">
                  <c:v>Chuquisaca</c:v>
                </c:pt>
                <c:pt idx="2">
                  <c:v>La Paz</c:v>
                </c:pt>
                <c:pt idx="3">
                  <c:v>Cochabamba</c:v>
                </c:pt>
                <c:pt idx="4">
                  <c:v>Oruro</c:v>
                </c:pt>
                <c:pt idx="5">
                  <c:v>Potosí</c:v>
                </c:pt>
                <c:pt idx="6">
                  <c:v>Tarija</c:v>
                </c:pt>
                <c:pt idx="7">
                  <c:v>Santa Cruz</c:v>
                </c:pt>
                <c:pt idx="8">
                  <c:v>Beni</c:v>
                </c:pt>
                <c:pt idx="9">
                  <c:v>Pando</c:v>
                </c:pt>
              </c:strCache>
            </c:strRef>
          </c:cat>
          <c:val>
            <c:numRef>
              <c:f>'[ESTADISTICAS TD HISTORICO V.2012.xlsx]Hoja1'!$E$4:$E$13</c:f>
              <c:numCache>
                <c:formatCode>#,##0</c:formatCode>
                <c:ptCount val="10"/>
                <c:pt idx="0" formatCode="General">
                  <c:v>2009</c:v>
                </c:pt>
                <c:pt idx="1">
                  <c:v>31204.833333333332</c:v>
                </c:pt>
                <c:pt idx="2">
                  <c:v>278300.79242424236</c:v>
                </c:pt>
                <c:pt idx="3">
                  <c:v>159882.83333333334</c:v>
                </c:pt>
                <c:pt idx="4">
                  <c:v>40252.367676767681</c:v>
                </c:pt>
                <c:pt idx="5">
                  <c:v>60782.003030303029</c:v>
                </c:pt>
                <c:pt idx="6">
                  <c:v>16957.75</c:v>
                </c:pt>
                <c:pt idx="7">
                  <c:v>74210.750000000015</c:v>
                </c:pt>
                <c:pt idx="8">
                  <c:v>11952.821356421357</c:v>
                </c:pt>
                <c:pt idx="9">
                  <c:v>841.3</c:v>
                </c:pt>
              </c:numCache>
            </c:numRef>
          </c:val>
        </c:ser>
        <c:ser>
          <c:idx val="4"/>
          <c:order val="4"/>
          <c:explosion val="25"/>
          <c:cat>
            <c:strRef>
              <c:f>'[ESTADISTICAS TD HISTORICO V.2012.xlsx]Hoja1'!$A$4:$A$13</c:f>
              <c:strCache>
                <c:ptCount val="10"/>
                <c:pt idx="0">
                  <c:v>Departamento</c:v>
                </c:pt>
                <c:pt idx="1">
                  <c:v>Chuquisaca</c:v>
                </c:pt>
                <c:pt idx="2">
                  <c:v>La Paz</c:v>
                </c:pt>
                <c:pt idx="3">
                  <c:v>Cochabamba</c:v>
                </c:pt>
                <c:pt idx="4">
                  <c:v>Oruro</c:v>
                </c:pt>
                <c:pt idx="5">
                  <c:v>Potosí</c:v>
                </c:pt>
                <c:pt idx="6">
                  <c:v>Tarija</c:v>
                </c:pt>
                <c:pt idx="7">
                  <c:v>Santa Cruz</c:v>
                </c:pt>
                <c:pt idx="8">
                  <c:v>Beni</c:v>
                </c:pt>
                <c:pt idx="9">
                  <c:v>Pando</c:v>
                </c:pt>
              </c:strCache>
            </c:strRef>
          </c:cat>
          <c:val>
            <c:numRef>
              <c:f>'[ESTADISTICAS TD HISTORICO V.2012.xlsx]Hoja1'!$F$4:$F$13</c:f>
              <c:numCache>
                <c:formatCode>#,##0</c:formatCode>
                <c:ptCount val="10"/>
                <c:pt idx="0" formatCode="General">
                  <c:v>2010</c:v>
                </c:pt>
                <c:pt idx="1">
                  <c:v>33839.944444444445</c:v>
                </c:pt>
                <c:pt idx="2">
                  <c:v>299069.90909090906</c:v>
                </c:pt>
                <c:pt idx="3">
                  <c:v>170429</c:v>
                </c:pt>
                <c:pt idx="4">
                  <c:v>43638.767243867245</c:v>
                </c:pt>
                <c:pt idx="5">
                  <c:v>69901.981818181812</c:v>
                </c:pt>
                <c:pt idx="6">
                  <c:v>29665.454545454544</c:v>
                </c:pt>
                <c:pt idx="7">
                  <c:v>90034.583333333314</c:v>
                </c:pt>
                <c:pt idx="8">
                  <c:v>24276.074242424242</c:v>
                </c:pt>
                <c:pt idx="9">
                  <c:v>1986.7777777777778</c:v>
                </c:pt>
              </c:numCache>
            </c:numRef>
          </c:val>
        </c:ser>
        <c:ser>
          <c:idx val="5"/>
          <c:order val="5"/>
          <c:explosion val="25"/>
          <c:cat>
            <c:strRef>
              <c:f>'[ESTADISTICAS TD HISTORICO V.2012.xlsx]Hoja1'!$A$4:$A$13</c:f>
              <c:strCache>
                <c:ptCount val="10"/>
                <c:pt idx="0">
                  <c:v>Departamento</c:v>
                </c:pt>
                <c:pt idx="1">
                  <c:v>Chuquisaca</c:v>
                </c:pt>
                <c:pt idx="2">
                  <c:v>La Paz</c:v>
                </c:pt>
                <c:pt idx="3">
                  <c:v>Cochabamba</c:v>
                </c:pt>
                <c:pt idx="4">
                  <c:v>Oruro</c:v>
                </c:pt>
                <c:pt idx="5">
                  <c:v>Potosí</c:v>
                </c:pt>
                <c:pt idx="6">
                  <c:v>Tarija</c:v>
                </c:pt>
                <c:pt idx="7">
                  <c:v>Santa Cruz</c:v>
                </c:pt>
                <c:pt idx="8">
                  <c:v>Beni</c:v>
                </c:pt>
                <c:pt idx="9">
                  <c:v>Pando</c:v>
                </c:pt>
              </c:strCache>
            </c:strRef>
          </c:cat>
          <c:val>
            <c:numRef>
              <c:f>'[ESTADISTICAS TD HISTORICO V.2012.xlsx]Hoja1'!$G$4:$G$13</c:f>
              <c:numCache>
                <c:formatCode>#,##0</c:formatCode>
                <c:ptCount val="10"/>
                <c:pt idx="0" formatCode="General">
                  <c:v>2011</c:v>
                </c:pt>
                <c:pt idx="1">
                  <c:v>37001.23333333333</c:v>
                </c:pt>
                <c:pt idx="2">
                  <c:v>317410.96616161615</c:v>
                </c:pt>
                <c:pt idx="3">
                  <c:v>185380.78333333335</c:v>
                </c:pt>
                <c:pt idx="4">
                  <c:v>47842.71212121212</c:v>
                </c:pt>
                <c:pt idx="5">
                  <c:v>78549.055555555562</c:v>
                </c:pt>
                <c:pt idx="6">
                  <c:v>36565.555555555555</c:v>
                </c:pt>
                <c:pt idx="7">
                  <c:v>100627.79761904762</c:v>
                </c:pt>
                <c:pt idx="8">
                  <c:v>24922.214898989903</c:v>
                </c:pt>
                <c:pt idx="9">
                  <c:v>3124</c:v>
                </c:pt>
              </c:numCache>
            </c:numRef>
          </c:val>
        </c:ser>
        <c:ser>
          <c:idx val="6"/>
          <c:order val="6"/>
          <c:explosion val="25"/>
          <c:cat>
            <c:strRef>
              <c:f>'[ESTADISTICAS TD HISTORICO V.2012.xlsx]Hoja1'!$A$4:$A$13</c:f>
              <c:strCache>
                <c:ptCount val="10"/>
                <c:pt idx="0">
                  <c:v>Departamento</c:v>
                </c:pt>
                <c:pt idx="1">
                  <c:v>Chuquisaca</c:v>
                </c:pt>
                <c:pt idx="2">
                  <c:v>La Paz</c:v>
                </c:pt>
                <c:pt idx="3">
                  <c:v>Cochabamba</c:v>
                </c:pt>
                <c:pt idx="4">
                  <c:v>Oruro</c:v>
                </c:pt>
                <c:pt idx="5">
                  <c:v>Potosí</c:v>
                </c:pt>
                <c:pt idx="6">
                  <c:v>Tarija</c:v>
                </c:pt>
                <c:pt idx="7">
                  <c:v>Santa Cruz</c:v>
                </c:pt>
                <c:pt idx="8">
                  <c:v>Beni</c:v>
                </c:pt>
                <c:pt idx="9">
                  <c:v>Pando</c:v>
                </c:pt>
              </c:strCache>
            </c:strRef>
          </c:cat>
          <c:val>
            <c:numRef>
              <c:f>'[ESTADISTICAS TD HISTORICO V.2012.xlsx]Hoja1'!$H$4:$H$13</c:f>
              <c:numCache>
                <c:formatCode>#,##0</c:formatCode>
                <c:ptCount val="10"/>
                <c:pt idx="0" formatCode="General">
                  <c:v>2012</c:v>
                </c:pt>
                <c:pt idx="1">
                  <c:v>40080.927272727269</c:v>
                </c:pt>
                <c:pt idx="2">
                  <c:v>340998.10227272718</c:v>
                </c:pt>
                <c:pt idx="3">
                  <c:v>202108.98989898982</c:v>
                </c:pt>
                <c:pt idx="4">
                  <c:v>52527.730555555565</c:v>
                </c:pt>
                <c:pt idx="5">
                  <c:v>84591.18611111099</c:v>
                </c:pt>
                <c:pt idx="6">
                  <c:v>38499.571428571435</c:v>
                </c:pt>
                <c:pt idx="7">
                  <c:v>99878.750000000116</c:v>
                </c:pt>
                <c:pt idx="8">
                  <c:v>28379.77662337662</c:v>
                </c:pt>
                <c:pt idx="9">
                  <c:v>3346.4285714285716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BO" dirty="0"/>
              <a:t>Reducciones</a:t>
            </a:r>
            <a:r>
              <a:rPr lang="es-BO" baseline="0" dirty="0"/>
              <a:t> Aplicadas a las Empresas </a:t>
            </a:r>
            <a:r>
              <a:rPr lang="es-BO" baseline="0" dirty="0" smtClean="0"/>
              <a:t>Distribuidoras</a:t>
            </a:r>
          </a:p>
          <a:p>
            <a:pPr>
              <a:defRPr/>
            </a:pPr>
            <a:r>
              <a:rPr lang="es-BO" baseline="0" dirty="0" smtClean="0"/>
              <a:t>Gestión 2012</a:t>
            </a:r>
            <a:endParaRPr lang="es-BO" dirty="0"/>
          </a:p>
        </c:rich>
      </c:tx>
      <c:layout>
        <c:manualLayout>
          <c:xMode val="edge"/>
          <c:yMode val="edge"/>
          <c:x val="0.18102679137015965"/>
          <c:y val="7.8386334854695414E-2"/>
        </c:manualLayout>
      </c:layout>
      <c:overlay val="1"/>
    </c:title>
    <c:autoTitleDeleted val="0"/>
    <c:view3D>
      <c:rotX val="30"/>
      <c:rotY val="18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560197964184365E-2"/>
          <c:y val="0.18450432340015804"/>
          <c:w val="0.7323187184627753"/>
          <c:h val="0.71465147243731186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13"/>
          </c:dPt>
          <c:dLbls>
            <c:dLbl>
              <c:idx val="0"/>
              <c:layout>
                <c:manualLayout>
                  <c:x val="8.2658763595509967E-3"/>
                  <c:y val="-2.5043140679925431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err="1"/>
                      <a:t>Empresas</a:t>
                    </a:r>
                    <a:r>
                      <a:rPr lang="en-US" sz="1600" b="1" dirty="0"/>
                      <a:t> del SIN</a:t>
                    </a:r>
                  </a:p>
                  <a:p>
                    <a:r>
                      <a:rPr lang="en-US" sz="1600" b="1" dirty="0"/>
                      <a:t>Bs2.794.153 66%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884756564101072E-2"/>
                  <c:y val="-7.6800977571786994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err="1"/>
                      <a:t>Sistemas</a:t>
                    </a:r>
                    <a:r>
                      <a:rPr lang="en-US" sz="1600" b="1" dirty="0"/>
                      <a:t> </a:t>
                    </a:r>
                    <a:r>
                      <a:rPr lang="en-US" sz="1600" b="1" dirty="0" err="1"/>
                      <a:t>Menores</a:t>
                    </a:r>
                    <a:r>
                      <a:rPr lang="en-US" sz="1600" b="1" dirty="0"/>
                      <a:t> y </a:t>
                    </a:r>
                    <a:r>
                      <a:rPr lang="en-US" sz="1600" b="1" dirty="0" err="1"/>
                      <a:t>Aislados</a:t>
                    </a:r>
                    <a:r>
                      <a:rPr lang="en-US" sz="1600" b="1" dirty="0"/>
                      <a:t> Bs1.440.262 34%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B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Hoja1!$A$38:$A$39</c:f>
              <c:strCache>
                <c:ptCount val="2"/>
                <c:pt idx="0">
                  <c:v>Empresas del SIN</c:v>
                </c:pt>
                <c:pt idx="1">
                  <c:v>Sistemas Menores y Aislados</c:v>
                </c:pt>
              </c:strCache>
            </c:strRef>
          </c:cat>
          <c:val>
            <c:numRef>
              <c:f>Hoja1!$B$38:$B$39</c:f>
              <c:numCache>
                <c:formatCode>#,##0</c:formatCode>
                <c:ptCount val="2"/>
                <c:pt idx="0">
                  <c:v>2794153.16</c:v>
                </c:pt>
                <c:pt idx="1">
                  <c:v>1440261.73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C4E45-6F59-46B7-AB02-4E2C0F8CC6CC}" type="doc">
      <dgm:prSet loTypeId="urn:microsoft.com/office/officeart/2005/8/layout/orgChart1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AD28E0C7-072C-4096-BB60-6F7A5A48C247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1100" b="0" dirty="0" smtClean="0">
              <a:solidFill>
                <a:schemeClr val="tx1"/>
              </a:solidFill>
            </a:rPr>
            <a:t>Dirección Ejecutiva</a:t>
          </a:r>
          <a:endParaRPr lang="es-ES" sz="1100" b="0" dirty="0">
            <a:solidFill>
              <a:schemeClr val="tx1"/>
            </a:solidFill>
          </a:endParaRPr>
        </a:p>
      </dgm:t>
    </dgm:pt>
    <dgm:pt modelId="{4EC190AF-9079-4C7F-B97C-9646246F82FA}" type="parTrans" cxnId="{B4CA927A-FB04-4392-9CA0-B4FC7CD2970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9AC33D8-01BE-4F31-89D5-B16AE67FF788}" type="sibTrans" cxnId="{B4CA927A-FB04-4392-9CA0-B4FC7CD2970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A7D7BF3E-C7E7-4BA1-88D0-0D92F82AD345}">
      <dgm:prSet phldrT="[Texto]"/>
      <dgm:spPr>
        <a:solidFill>
          <a:srgbClr val="FFCC66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Dirección de Precios, Tarifas e Inversiones</a:t>
          </a:r>
          <a:endParaRPr lang="es-ES" b="0" dirty="0">
            <a:solidFill>
              <a:schemeClr val="tx1"/>
            </a:solidFill>
          </a:endParaRPr>
        </a:p>
      </dgm:t>
    </dgm:pt>
    <dgm:pt modelId="{7A7BAEE1-CF12-4BFD-979C-9E600E0B36D9}" type="parTrans" cxnId="{3F6FE513-EEA2-41F9-864E-04BA1C91C3C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01AA6CB-9987-4F7E-8DEA-44FEBDE75EB3}" type="sibTrans" cxnId="{3F6FE513-EEA2-41F9-864E-04BA1C91C3C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CE277E5-1ACE-47A9-9B28-7C05CEB0A97D}">
      <dgm:prSet phldrT="[Texto]"/>
      <dgm:spPr>
        <a:solidFill>
          <a:srgbClr val="FFCC66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Dirección de Derechos </a:t>
          </a:r>
        </a:p>
        <a:p>
          <a:r>
            <a:rPr lang="es-ES" b="0" dirty="0" smtClean="0">
              <a:solidFill>
                <a:schemeClr val="tx1"/>
              </a:solidFill>
            </a:rPr>
            <a:t>y Obligaciones</a:t>
          </a:r>
          <a:endParaRPr lang="es-ES" b="0" dirty="0">
            <a:solidFill>
              <a:schemeClr val="tx1"/>
            </a:solidFill>
          </a:endParaRPr>
        </a:p>
      </dgm:t>
    </dgm:pt>
    <dgm:pt modelId="{EC2B6E56-EE96-42B9-8386-4645F5F08008}" type="parTrans" cxnId="{CB41884D-950C-477F-AE94-5063E31D5AB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49AC52-C895-4106-825F-8EC21CB06E85}" type="sibTrans" cxnId="{CB41884D-950C-477F-AE94-5063E31D5AB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6FF2522-9FF9-4D8C-973F-E5BA7A57CA7D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1000" b="0" dirty="0" smtClean="0">
              <a:solidFill>
                <a:schemeClr val="tx1"/>
              </a:solidFill>
            </a:rPr>
            <a:t>Dirección de Control de Operaciones, Calidad y Protección al Consumidor – Área 1</a:t>
          </a:r>
          <a:endParaRPr lang="es-ES" sz="1000" b="0" dirty="0">
            <a:solidFill>
              <a:schemeClr val="tx1"/>
            </a:solidFill>
          </a:endParaRPr>
        </a:p>
      </dgm:t>
    </dgm:pt>
    <dgm:pt modelId="{46DA16F5-44CE-4707-AD53-AF43BEB9F983}" type="parTrans" cxnId="{4A9CC5FF-347C-40B5-921F-17CB5D1A7C9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4231B13-BC0A-4297-B6F4-30E0C08F481E}" type="sibTrans" cxnId="{4A9CC5FF-347C-40B5-921F-17CB5D1A7C9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3E579D0-23BE-4482-B256-D1CA3389910D}" type="asst">
      <dgm:prSet phldrT="[Texto]"/>
      <dgm:spPr>
        <a:solidFill>
          <a:srgbClr val="FFCC66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Gestión Estratégica</a:t>
          </a:r>
          <a:endParaRPr lang="es-ES" b="0" dirty="0">
            <a:solidFill>
              <a:schemeClr val="tx1"/>
            </a:solidFill>
          </a:endParaRPr>
        </a:p>
      </dgm:t>
    </dgm:pt>
    <dgm:pt modelId="{BC35BFB8-6BA3-4290-A1C7-41F49A3D06FA}" type="parTrans" cxnId="{400D5645-69DF-437A-8DF1-61657AE961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C1A28DE-458C-4693-A11E-F361CA80E319}" type="sibTrans" cxnId="{400D5645-69DF-437A-8DF1-61657AE961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A028574-B8F1-4F05-8381-06BEEF990B49}" type="asst">
      <dgm:prSet phldrT="[Texto]"/>
      <dgm:spPr>
        <a:solidFill>
          <a:srgbClr val="FFCC66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Tecnologías de Información</a:t>
          </a:r>
          <a:endParaRPr lang="es-ES" b="0" dirty="0">
            <a:solidFill>
              <a:schemeClr val="tx1"/>
            </a:solidFill>
          </a:endParaRPr>
        </a:p>
      </dgm:t>
    </dgm:pt>
    <dgm:pt modelId="{275BA1B8-CAA3-45BE-876A-C08BC3E8CA3D}" type="parTrans" cxnId="{EE06CCE1-0A78-40CC-9802-5F5C1DEC354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2E0AD3B-F0A5-493A-8E3B-7501522E7B00}" type="sibTrans" cxnId="{EE06CCE1-0A78-40CC-9802-5F5C1DEC354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DFE7DE7E-3DE5-42EB-942A-D097B4A51EEB}" type="asst">
      <dgm:prSet phldrT="[Texto]"/>
      <dgm:spPr>
        <a:solidFill>
          <a:srgbClr val="FFCC66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Auditoría Interna</a:t>
          </a:r>
          <a:endParaRPr lang="es-ES" b="0" dirty="0">
            <a:solidFill>
              <a:schemeClr val="tx1"/>
            </a:solidFill>
          </a:endParaRPr>
        </a:p>
      </dgm:t>
    </dgm:pt>
    <dgm:pt modelId="{37EFF274-B342-42D4-9B41-C6FF28CAB9B0}" type="parTrans" cxnId="{E839FF8E-5EBC-4F62-B344-201BE1662B1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A95BECAF-D81E-4937-AA5C-4ED7BAAE7F2A}" type="sibTrans" cxnId="{E839FF8E-5EBC-4F62-B344-201BE1662B1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94B5AF-99FD-4FDA-85BB-E780590A63A8}">
      <dgm:prSet phldrT="[Texto]"/>
      <dgm:spPr>
        <a:solidFill>
          <a:srgbClr val="FFCC66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Dirección de Control de Operaciones, Calidad y Protección al Consumidor – Área 2</a:t>
          </a:r>
          <a:endParaRPr lang="es-ES" b="0" dirty="0">
            <a:solidFill>
              <a:schemeClr val="tx1"/>
            </a:solidFill>
          </a:endParaRPr>
        </a:p>
      </dgm:t>
    </dgm:pt>
    <dgm:pt modelId="{95E0370D-B2FE-436E-BDC1-CD765C53A4B1}" type="parTrans" cxnId="{9F8908A3-0BD0-4951-A072-542904F4362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FAF36A5-6DC6-4D5F-806A-7BD4E04BE94C}" type="sibTrans" cxnId="{9F8908A3-0BD0-4951-A072-542904F4362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B5738D1-F462-425A-9832-AD56F8BD1C35}">
      <dgm:prSet phldrT="[Texto]"/>
      <dgm:spPr>
        <a:solidFill>
          <a:srgbClr val="FFCC66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Dirección Legal</a:t>
          </a:r>
          <a:endParaRPr lang="es-ES" b="0" dirty="0">
            <a:solidFill>
              <a:schemeClr val="tx1"/>
            </a:solidFill>
          </a:endParaRPr>
        </a:p>
      </dgm:t>
    </dgm:pt>
    <dgm:pt modelId="{FBCA1C74-61A5-4298-99F8-E447A5A6136F}" type="parTrans" cxnId="{328DA480-17D7-4898-9288-90D84493505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C77C22AE-7FDE-423F-A3AA-EC822F1D329E}" type="sibTrans" cxnId="{328DA480-17D7-4898-9288-90D84493505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B5A9C74-91FB-40E5-8E7C-1B20867E2A98}">
      <dgm:prSet phldrT="[Texto]"/>
      <dgm:spPr>
        <a:solidFill>
          <a:srgbClr val="FFCC66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Dirección Administrativa Financiera</a:t>
          </a:r>
          <a:endParaRPr lang="es-ES" b="0" dirty="0">
            <a:solidFill>
              <a:schemeClr val="tx1"/>
            </a:solidFill>
          </a:endParaRPr>
        </a:p>
      </dgm:t>
    </dgm:pt>
    <dgm:pt modelId="{EE5C6F40-93FE-4D92-92D1-75DDB906E74E}" type="parTrans" cxnId="{48C5DA02-507C-45B1-A3B8-885F14BF54D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DBEAC1B1-36AB-4C0B-824C-A9D8EAF0635D}" type="sibTrans" cxnId="{48C5DA02-507C-45B1-A3B8-885F14BF54D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4394649-1A27-4230-862C-56DF5E3FDCEB}" type="pres">
      <dgm:prSet presAssocID="{361C4E45-6F59-46B7-AB02-4E2C0F8CC6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8633D00-030E-48B4-B581-932E15728B9D}" type="pres">
      <dgm:prSet presAssocID="{AD28E0C7-072C-4096-BB60-6F7A5A48C24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3502BA00-E6AE-4286-8AFF-C16A49EFDE54}" type="pres">
      <dgm:prSet presAssocID="{AD28E0C7-072C-4096-BB60-6F7A5A48C247}" presName="rootComposite1" presStyleCnt="0"/>
      <dgm:spPr/>
      <dgm:t>
        <a:bodyPr/>
        <a:lstStyle/>
        <a:p>
          <a:endParaRPr lang="es-BO"/>
        </a:p>
      </dgm:t>
    </dgm:pt>
    <dgm:pt modelId="{008C1126-7D5F-44CF-B678-00F89AE187C2}" type="pres">
      <dgm:prSet presAssocID="{AD28E0C7-072C-4096-BB60-6F7A5A48C2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6E7DA-91E8-4142-931C-93D088A1603F}" type="pres">
      <dgm:prSet presAssocID="{AD28E0C7-072C-4096-BB60-6F7A5A48C2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441295-4B83-4404-8659-8EF66655DE6F}" type="pres">
      <dgm:prSet presAssocID="{AD28E0C7-072C-4096-BB60-6F7A5A48C247}" presName="hierChild2" presStyleCnt="0"/>
      <dgm:spPr/>
      <dgm:t>
        <a:bodyPr/>
        <a:lstStyle/>
        <a:p>
          <a:endParaRPr lang="es-BO"/>
        </a:p>
      </dgm:t>
    </dgm:pt>
    <dgm:pt modelId="{C7E4FAFF-1480-4BD8-B2E3-E6B1E0F09AE2}" type="pres">
      <dgm:prSet presAssocID="{7A7BAEE1-CF12-4BFD-979C-9E600E0B36D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AC34D7F-CD62-4914-A7D0-6FACF4A64503}" type="pres">
      <dgm:prSet presAssocID="{A7D7BF3E-C7E7-4BA1-88D0-0D92F82AD34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763C91FC-06D4-4234-A7E7-44CC72BC7834}" type="pres">
      <dgm:prSet presAssocID="{A7D7BF3E-C7E7-4BA1-88D0-0D92F82AD345}" presName="rootComposite" presStyleCnt="0"/>
      <dgm:spPr/>
      <dgm:t>
        <a:bodyPr/>
        <a:lstStyle/>
        <a:p>
          <a:endParaRPr lang="es-BO"/>
        </a:p>
      </dgm:t>
    </dgm:pt>
    <dgm:pt modelId="{C00BCF24-12ED-47A1-BDE6-0E4DC1ADF6F3}" type="pres">
      <dgm:prSet presAssocID="{A7D7BF3E-C7E7-4BA1-88D0-0D92F82AD345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4EC14C-1DF7-4E61-B44B-CDBDF7F068CA}" type="pres">
      <dgm:prSet presAssocID="{A7D7BF3E-C7E7-4BA1-88D0-0D92F82AD345}" presName="rootConnector" presStyleLbl="node2" presStyleIdx="0" presStyleCnt="6"/>
      <dgm:spPr/>
      <dgm:t>
        <a:bodyPr/>
        <a:lstStyle/>
        <a:p>
          <a:endParaRPr lang="es-ES"/>
        </a:p>
      </dgm:t>
    </dgm:pt>
    <dgm:pt modelId="{8DFC3AE6-246B-4C67-90FA-3E9F923AA119}" type="pres">
      <dgm:prSet presAssocID="{A7D7BF3E-C7E7-4BA1-88D0-0D92F82AD345}" presName="hierChild4" presStyleCnt="0"/>
      <dgm:spPr/>
      <dgm:t>
        <a:bodyPr/>
        <a:lstStyle/>
        <a:p>
          <a:endParaRPr lang="es-BO"/>
        </a:p>
      </dgm:t>
    </dgm:pt>
    <dgm:pt modelId="{0C9A9D19-A519-43D8-A711-7E52744D1D31}" type="pres">
      <dgm:prSet presAssocID="{A7D7BF3E-C7E7-4BA1-88D0-0D92F82AD345}" presName="hierChild5" presStyleCnt="0"/>
      <dgm:spPr/>
      <dgm:t>
        <a:bodyPr/>
        <a:lstStyle/>
        <a:p>
          <a:endParaRPr lang="es-BO"/>
        </a:p>
      </dgm:t>
    </dgm:pt>
    <dgm:pt modelId="{FF146408-3749-493F-BA6E-E913140F52B3}" type="pres">
      <dgm:prSet presAssocID="{EC2B6E56-EE96-42B9-8386-4645F5F08008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1046EBB-C8FB-4B14-BEE1-263350488C95}" type="pres">
      <dgm:prSet presAssocID="{2CE277E5-1ACE-47A9-9B28-7C05CEB0A9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09564B82-A1EA-4D6C-BB08-636496B7A599}" type="pres">
      <dgm:prSet presAssocID="{2CE277E5-1ACE-47A9-9B28-7C05CEB0A97D}" presName="rootComposite" presStyleCnt="0"/>
      <dgm:spPr/>
      <dgm:t>
        <a:bodyPr/>
        <a:lstStyle/>
        <a:p>
          <a:endParaRPr lang="es-BO"/>
        </a:p>
      </dgm:t>
    </dgm:pt>
    <dgm:pt modelId="{413D4737-2E3C-4C79-9B85-FB77D0451D03}" type="pres">
      <dgm:prSet presAssocID="{2CE277E5-1ACE-47A9-9B28-7C05CEB0A97D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3551C-3C9F-48B4-BA6D-24299F2B2B45}" type="pres">
      <dgm:prSet presAssocID="{2CE277E5-1ACE-47A9-9B28-7C05CEB0A97D}" presName="rootConnector" presStyleLbl="node2" presStyleIdx="1" presStyleCnt="6"/>
      <dgm:spPr/>
      <dgm:t>
        <a:bodyPr/>
        <a:lstStyle/>
        <a:p>
          <a:endParaRPr lang="es-ES"/>
        </a:p>
      </dgm:t>
    </dgm:pt>
    <dgm:pt modelId="{0123CFC1-887D-4CC6-9396-A394798395A3}" type="pres">
      <dgm:prSet presAssocID="{2CE277E5-1ACE-47A9-9B28-7C05CEB0A97D}" presName="hierChild4" presStyleCnt="0"/>
      <dgm:spPr/>
      <dgm:t>
        <a:bodyPr/>
        <a:lstStyle/>
        <a:p>
          <a:endParaRPr lang="es-BO"/>
        </a:p>
      </dgm:t>
    </dgm:pt>
    <dgm:pt modelId="{A7349A73-042F-451C-80E9-3153DA850C2A}" type="pres">
      <dgm:prSet presAssocID="{2CE277E5-1ACE-47A9-9B28-7C05CEB0A97D}" presName="hierChild5" presStyleCnt="0"/>
      <dgm:spPr/>
      <dgm:t>
        <a:bodyPr/>
        <a:lstStyle/>
        <a:p>
          <a:endParaRPr lang="es-BO"/>
        </a:p>
      </dgm:t>
    </dgm:pt>
    <dgm:pt modelId="{3B01C980-018D-4402-A0C9-8CFA2B041D84}" type="pres">
      <dgm:prSet presAssocID="{46DA16F5-44CE-4707-AD53-AF43BEB9F983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41AB658-1A6F-49FA-89EF-9E1CA09019A1}" type="pres">
      <dgm:prSet presAssocID="{16FF2522-9FF9-4D8C-973F-E5BA7A57CA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2F810F6A-33B2-4A77-ADF6-FABC3CC8EC50}" type="pres">
      <dgm:prSet presAssocID="{16FF2522-9FF9-4D8C-973F-E5BA7A57CA7D}" presName="rootComposite" presStyleCnt="0"/>
      <dgm:spPr/>
      <dgm:t>
        <a:bodyPr/>
        <a:lstStyle/>
        <a:p>
          <a:endParaRPr lang="es-BO"/>
        </a:p>
      </dgm:t>
    </dgm:pt>
    <dgm:pt modelId="{34AA2059-DDA3-4B51-A357-C0A12A3F4854}" type="pres">
      <dgm:prSet presAssocID="{16FF2522-9FF9-4D8C-973F-E5BA7A57CA7D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19B3A-4D24-4479-B5A7-203BD869578F}" type="pres">
      <dgm:prSet presAssocID="{16FF2522-9FF9-4D8C-973F-E5BA7A57CA7D}" presName="rootConnector" presStyleLbl="node2" presStyleIdx="2" presStyleCnt="6"/>
      <dgm:spPr/>
      <dgm:t>
        <a:bodyPr/>
        <a:lstStyle/>
        <a:p>
          <a:endParaRPr lang="es-ES"/>
        </a:p>
      </dgm:t>
    </dgm:pt>
    <dgm:pt modelId="{178E325B-175E-4656-BBB1-617E433D6C27}" type="pres">
      <dgm:prSet presAssocID="{16FF2522-9FF9-4D8C-973F-E5BA7A57CA7D}" presName="hierChild4" presStyleCnt="0"/>
      <dgm:spPr/>
      <dgm:t>
        <a:bodyPr/>
        <a:lstStyle/>
        <a:p>
          <a:endParaRPr lang="es-BO"/>
        </a:p>
      </dgm:t>
    </dgm:pt>
    <dgm:pt modelId="{2A6D1CB8-EF10-481B-ABFB-8CBFC6971B33}" type="pres">
      <dgm:prSet presAssocID="{16FF2522-9FF9-4D8C-973F-E5BA7A57CA7D}" presName="hierChild5" presStyleCnt="0"/>
      <dgm:spPr/>
      <dgm:t>
        <a:bodyPr/>
        <a:lstStyle/>
        <a:p>
          <a:endParaRPr lang="es-BO"/>
        </a:p>
      </dgm:t>
    </dgm:pt>
    <dgm:pt modelId="{32923394-7E36-463F-AB08-7113ABCFA3E5}" type="pres">
      <dgm:prSet presAssocID="{95E0370D-B2FE-436E-BDC1-CD765C53A4B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14ED2197-275A-4F1C-8EF5-CB54D0FFD060}" type="pres">
      <dgm:prSet presAssocID="{3C94B5AF-99FD-4FDA-85BB-E780590A63A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0FC0C9D0-5A5E-4E67-9F3F-474719992D68}" type="pres">
      <dgm:prSet presAssocID="{3C94B5AF-99FD-4FDA-85BB-E780590A63A8}" presName="rootComposite" presStyleCnt="0"/>
      <dgm:spPr/>
      <dgm:t>
        <a:bodyPr/>
        <a:lstStyle/>
        <a:p>
          <a:endParaRPr lang="es-BO"/>
        </a:p>
      </dgm:t>
    </dgm:pt>
    <dgm:pt modelId="{807C09E1-3DCD-40BE-A83A-21893C82ADF3}" type="pres">
      <dgm:prSet presAssocID="{3C94B5AF-99FD-4FDA-85BB-E780590A63A8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99A81E-6973-4E14-B9CE-6041F023C9F6}" type="pres">
      <dgm:prSet presAssocID="{3C94B5AF-99FD-4FDA-85BB-E780590A63A8}" presName="rootConnector" presStyleLbl="node2" presStyleIdx="3" presStyleCnt="6"/>
      <dgm:spPr/>
      <dgm:t>
        <a:bodyPr/>
        <a:lstStyle/>
        <a:p>
          <a:endParaRPr lang="es-ES"/>
        </a:p>
      </dgm:t>
    </dgm:pt>
    <dgm:pt modelId="{99AFA49D-E3ED-445A-8C50-1F3BA1D86621}" type="pres">
      <dgm:prSet presAssocID="{3C94B5AF-99FD-4FDA-85BB-E780590A63A8}" presName="hierChild4" presStyleCnt="0"/>
      <dgm:spPr/>
      <dgm:t>
        <a:bodyPr/>
        <a:lstStyle/>
        <a:p>
          <a:endParaRPr lang="es-BO"/>
        </a:p>
      </dgm:t>
    </dgm:pt>
    <dgm:pt modelId="{84A02D9D-69F9-4594-AEDE-FD09A75E0DE9}" type="pres">
      <dgm:prSet presAssocID="{3C94B5AF-99FD-4FDA-85BB-E780590A63A8}" presName="hierChild5" presStyleCnt="0"/>
      <dgm:spPr/>
      <dgm:t>
        <a:bodyPr/>
        <a:lstStyle/>
        <a:p>
          <a:endParaRPr lang="es-BO"/>
        </a:p>
      </dgm:t>
    </dgm:pt>
    <dgm:pt modelId="{0E641781-7BC8-43F3-B0F5-4EF11F5782EF}" type="pres">
      <dgm:prSet presAssocID="{FBCA1C74-61A5-4298-99F8-E447A5A6136F}" presName="Name37" presStyleLbl="parChTrans1D2" presStyleIdx="4" presStyleCnt="9"/>
      <dgm:spPr/>
      <dgm:t>
        <a:bodyPr/>
        <a:lstStyle/>
        <a:p>
          <a:endParaRPr lang="es-ES"/>
        </a:p>
      </dgm:t>
    </dgm:pt>
    <dgm:pt modelId="{296E58B7-8221-406E-A97A-04E52B4BD3FB}" type="pres">
      <dgm:prSet presAssocID="{2B5738D1-F462-425A-9832-AD56F8BD1C3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0772E24B-A238-4DC0-81E9-0F02A916B48C}" type="pres">
      <dgm:prSet presAssocID="{2B5738D1-F462-425A-9832-AD56F8BD1C35}" presName="rootComposite" presStyleCnt="0"/>
      <dgm:spPr/>
      <dgm:t>
        <a:bodyPr/>
        <a:lstStyle/>
        <a:p>
          <a:endParaRPr lang="es-BO"/>
        </a:p>
      </dgm:t>
    </dgm:pt>
    <dgm:pt modelId="{58E73049-1E0B-4F9C-A653-8941AEDB7540}" type="pres">
      <dgm:prSet presAssocID="{2B5738D1-F462-425A-9832-AD56F8BD1C35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54AA79-580C-4159-8F7C-C97E5720280B}" type="pres">
      <dgm:prSet presAssocID="{2B5738D1-F462-425A-9832-AD56F8BD1C35}" presName="rootConnector" presStyleLbl="node2" presStyleIdx="4" presStyleCnt="6"/>
      <dgm:spPr/>
      <dgm:t>
        <a:bodyPr/>
        <a:lstStyle/>
        <a:p>
          <a:endParaRPr lang="es-ES"/>
        </a:p>
      </dgm:t>
    </dgm:pt>
    <dgm:pt modelId="{860ECEAB-4F3C-4484-97D1-2BA3FB1696F8}" type="pres">
      <dgm:prSet presAssocID="{2B5738D1-F462-425A-9832-AD56F8BD1C35}" presName="hierChild4" presStyleCnt="0"/>
      <dgm:spPr/>
      <dgm:t>
        <a:bodyPr/>
        <a:lstStyle/>
        <a:p>
          <a:endParaRPr lang="es-BO"/>
        </a:p>
      </dgm:t>
    </dgm:pt>
    <dgm:pt modelId="{96185592-619B-4F80-8E4D-EC5C796B66A5}" type="pres">
      <dgm:prSet presAssocID="{2B5738D1-F462-425A-9832-AD56F8BD1C35}" presName="hierChild5" presStyleCnt="0"/>
      <dgm:spPr/>
      <dgm:t>
        <a:bodyPr/>
        <a:lstStyle/>
        <a:p>
          <a:endParaRPr lang="es-BO"/>
        </a:p>
      </dgm:t>
    </dgm:pt>
    <dgm:pt modelId="{CF292A22-D260-47FA-B674-E731C372E440}" type="pres">
      <dgm:prSet presAssocID="{EE5C6F40-93FE-4D92-92D1-75DDB906E74E}" presName="Name37" presStyleLbl="parChTrans1D2" presStyleIdx="5" presStyleCnt="9"/>
      <dgm:spPr/>
      <dgm:t>
        <a:bodyPr/>
        <a:lstStyle/>
        <a:p>
          <a:endParaRPr lang="es-ES"/>
        </a:p>
      </dgm:t>
    </dgm:pt>
    <dgm:pt modelId="{7A0F2636-1C81-48A2-A203-67AACED5AA47}" type="pres">
      <dgm:prSet presAssocID="{1B5A9C74-91FB-40E5-8E7C-1B20867E2A9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CC8CFFA8-4378-48DD-A626-78EE6BA334BE}" type="pres">
      <dgm:prSet presAssocID="{1B5A9C74-91FB-40E5-8E7C-1B20867E2A98}" presName="rootComposite" presStyleCnt="0"/>
      <dgm:spPr/>
      <dgm:t>
        <a:bodyPr/>
        <a:lstStyle/>
        <a:p>
          <a:endParaRPr lang="es-BO"/>
        </a:p>
      </dgm:t>
    </dgm:pt>
    <dgm:pt modelId="{C79573F1-1961-460B-B468-82E564A84748}" type="pres">
      <dgm:prSet presAssocID="{1B5A9C74-91FB-40E5-8E7C-1B20867E2A98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221DE9-00C9-47D3-99BE-6B419BA8DE3F}" type="pres">
      <dgm:prSet presAssocID="{1B5A9C74-91FB-40E5-8E7C-1B20867E2A98}" presName="rootConnector" presStyleLbl="node2" presStyleIdx="5" presStyleCnt="6"/>
      <dgm:spPr/>
      <dgm:t>
        <a:bodyPr/>
        <a:lstStyle/>
        <a:p>
          <a:endParaRPr lang="es-ES"/>
        </a:p>
      </dgm:t>
    </dgm:pt>
    <dgm:pt modelId="{F303C6A6-FA53-43B9-9512-C66E92A71AC3}" type="pres">
      <dgm:prSet presAssocID="{1B5A9C74-91FB-40E5-8E7C-1B20867E2A98}" presName="hierChild4" presStyleCnt="0"/>
      <dgm:spPr/>
      <dgm:t>
        <a:bodyPr/>
        <a:lstStyle/>
        <a:p>
          <a:endParaRPr lang="es-BO"/>
        </a:p>
      </dgm:t>
    </dgm:pt>
    <dgm:pt modelId="{0FEB57ED-8A1F-42E6-B18A-8C3FFB5C2963}" type="pres">
      <dgm:prSet presAssocID="{1B5A9C74-91FB-40E5-8E7C-1B20867E2A98}" presName="hierChild5" presStyleCnt="0"/>
      <dgm:spPr/>
      <dgm:t>
        <a:bodyPr/>
        <a:lstStyle/>
        <a:p>
          <a:endParaRPr lang="es-BO"/>
        </a:p>
      </dgm:t>
    </dgm:pt>
    <dgm:pt modelId="{3FCE1416-D4E4-4EBD-BFA8-9D6E54028162}" type="pres">
      <dgm:prSet presAssocID="{AD28E0C7-072C-4096-BB60-6F7A5A48C247}" presName="hierChild3" presStyleCnt="0"/>
      <dgm:spPr/>
      <dgm:t>
        <a:bodyPr/>
        <a:lstStyle/>
        <a:p>
          <a:endParaRPr lang="es-BO"/>
        </a:p>
      </dgm:t>
    </dgm:pt>
    <dgm:pt modelId="{5156D548-3FE2-4CD5-9EF4-54D0D044209F}" type="pres">
      <dgm:prSet presAssocID="{BC35BFB8-6BA3-4290-A1C7-41F49A3D06F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52EFDA7-30D6-427B-8579-4D567FBE5E82}" type="pres">
      <dgm:prSet presAssocID="{23E579D0-23BE-4482-B256-D1CA3389910D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F940AF87-700D-4BDF-8C80-CA1F0E79A72D}" type="pres">
      <dgm:prSet presAssocID="{23E579D0-23BE-4482-B256-D1CA3389910D}" presName="rootComposite3" presStyleCnt="0"/>
      <dgm:spPr/>
      <dgm:t>
        <a:bodyPr/>
        <a:lstStyle/>
        <a:p>
          <a:endParaRPr lang="es-BO"/>
        </a:p>
      </dgm:t>
    </dgm:pt>
    <dgm:pt modelId="{C0BC1BEC-6FFB-4400-BEBB-4E20BE4CCAFF}" type="pres">
      <dgm:prSet presAssocID="{23E579D0-23BE-4482-B256-D1CA3389910D}" presName="rootText3" presStyleLbl="asst1" presStyleIdx="0" presStyleCnt="3" custLinFactNeighborX="-1287" custLinFactNeighborY="3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9CF4AF-15A7-48DA-ABE9-6B97289BA678}" type="pres">
      <dgm:prSet presAssocID="{23E579D0-23BE-4482-B256-D1CA3389910D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A6A1D01-2ADC-47B0-B0AE-7E6E4AF6CC29}" type="pres">
      <dgm:prSet presAssocID="{23E579D0-23BE-4482-B256-D1CA3389910D}" presName="hierChild6" presStyleCnt="0"/>
      <dgm:spPr/>
      <dgm:t>
        <a:bodyPr/>
        <a:lstStyle/>
        <a:p>
          <a:endParaRPr lang="es-BO"/>
        </a:p>
      </dgm:t>
    </dgm:pt>
    <dgm:pt modelId="{6DBF8BAB-5527-477E-9CCD-B2D4EB1E96F9}" type="pres">
      <dgm:prSet presAssocID="{23E579D0-23BE-4482-B256-D1CA3389910D}" presName="hierChild7" presStyleCnt="0"/>
      <dgm:spPr/>
      <dgm:t>
        <a:bodyPr/>
        <a:lstStyle/>
        <a:p>
          <a:endParaRPr lang="es-BO"/>
        </a:p>
      </dgm:t>
    </dgm:pt>
    <dgm:pt modelId="{611AB97D-9619-4605-8EB3-CF67DC248F1F}" type="pres">
      <dgm:prSet presAssocID="{275BA1B8-CAA3-45BE-876A-C08BC3E8CA3D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0E535F37-B30D-40D5-93CA-8116FCAEA24C}" type="pres">
      <dgm:prSet presAssocID="{BA028574-B8F1-4F05-8381-06BEEF990B4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3DB021B0-CD47-48C6-8D3E-2104528D426B}" type="pres">
      <dgm:prSet presAssocID="{BA028574-B8F1-4F05-8381-06BEEF990B49}" presName="rootComposite3" presStyleCnt="0"/>
      <dgm:spPr/>
      <dgm:t>
        <a:bodyPr/>
        <a:lstStyle/>
        <a:p>
          <a:endParaRPr lang="es-BO"/>
        </a:p>
      </dgm:t>
    </dgm:pt>
    <dgm:pt modelId="{807947A0-FC61-4BDE-935E-93A560514823}" type="pres">
      <dgm:prSet presAssocID="{BA028574-B8F1-4F05-8381-06BEEF990B49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72478-BF9F-43A0-BDEC-C4216C521B1E}" type="pres">
      <dgm:prSet presAssocID="{BA028574-B8F1-4F05-8381-06BEEF990B49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6A9CBF2-72B5-44CB-A3E1-DA583C60C3B0}" type="pres">
      <dgm:prSet presAssocID="{BA028574-B8F1-4F05-8381-06BEEF990B49}" presName="hierChild6" presStyleCnt="0"/>
      <dgm:spPr/>
      <dgm:t>
        <a:bodyPr/>
        <a:lstStyle/>
        <a:p>
          <a:endParaRPr lang="es-BO"/>
        </a:p>
      </dgm:t>
    </dgm:pt>
    <dgm:pt modelId="{B3BAE28F-AC4E-471A-9A49-0D3A3C72A8EF}" type="pres">
      <dgm:prSet presAssocID="{BA028574-B8F1-4F05-8381-06BEEF990B49}" presName="hierChild7" presStyleCnt="0"/>
      <dgm:spPr/>
      <dgm:t>
        <a:bodyPr/>
        <a:lstStyle/>
        <a:p>
          <a:endParaRPr lang="es-BO"/>
        </a:p>
      </dgm:t>
    </dgm:pt>
    <dgm:pt modelId="{C8FE2040-F332-4FD9-A579-B9A86EA8D15A}" type="pres">
      <dgm:prSet presAssocID="{37EFF274-B342-42D4-9B41-C6FF28CAB9B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08D9EFF6-CFD9-4F51-98EA-F74EBB599D55}" type="pres">
      <dgm:prSet presAssocID="{DFE7DE7E-3DE5-42EB-942A-D097B4A51EEB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BO"/>
        </a:p>
      </dgm:t>
    </dgm:pt>
    <dgm:pt modelId="{4C51DAD8-9CEF-4944-A6EF-D6BAD6C2BAC0}" type="pres">
      <dgm:prSet presAssocID="{DFE7DE7E-3DE5-42EB-942A-D097B4A51EEB}" presName="rootComposite3" presStyleCnt="0"/>
      <dgm:spPr/>
      <dgm:t>
        <a:bodyPr/>
        <a:lstStyle/>
        <a:p>
          <a:endParaRPr lang="es-BO"/>
        </a:p>
      </dgm:t>
    </dgm:pt>
    <dgm:pt modelId="{CE8B24E9-B5D5-4F49-B4EC-AC2F6F2DE538}" type="pres">
      <dgm:prSet presAssocID="{DFE7DE7E-3DE5-42EB-942A-D097B4A51EE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A7E4A-DACA-4D73-86AC-B071649767E5}" type="pres">
      <dgm:prSet presAssocID="{DFE7DE7E-3DE5-42EB-942A-D097B4A51EE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296690B-5201-4F95-986B-8683CB8B50EE}" type="pres">
      <dgm:prSet presAssocID="{DFE7DE7E-3DE5-42EB-942A-D097B4A51EEB}" presName="hierChild6" presStyleCnt="0"/>
      <dgm:spPr/>
      <dgm:t>
        <a:bodyPr/>
        <a:lstStyle/>
        <a:p>
          <a:endParaRPr lang="es-BO"/>
        </a:p>
      </dgm:t>
    </dgm:pt>
    <dgm:pt modelId="{1722660A-BD39-4B22-9EBF-A9EC83D1D8FC}" type="pres">
      <dgm:prSet presAssocID="{DFE7DE7E-3DE5-42EB-942A-D097B4A51EEB}" presName="hierChild7" presStyleCnt="0"/>
      <dgm:spPr/>
      <dgm:t>
        <a:bodyPr/>
        <a:lstStyle/>
        <a:p>
          <a:endParaRPr lang="es-BO"/>
        </a:p>
      </dgm:t>
    </dgm:pt>
  </dgm:ptLst>
  <dgm:cxnLst>
    <dgm:cxn modelId="{6467ABFD-1B58-4008-94E4-95A1AEA3FA33}" type="presOf" srcId="{1B5A9C74-91FB-40E5-8E7C-1B20867E2A98}" destId="{29221DE9-00C9-47D3-99BE-6B419BA8DE3F}" srcOrd="1" destOrd="0" presId="urn:microsoft.com/office/officeart/2005/8/layout/orgChart1"/>
    <dgm:cxn modelId="{68821E79-EF71-4C08-845D-47DD695BA2FB}" type="presOf" srcId="{95E0370D-B2FE-436E-BDC1-CD765C53A4B1}" destId="{32923394-7E36-463F-AB08-7113ABCFA3E5}" srcOrd="0" destOrd="0" presId="urn:microsoft.com/office/officeart/2005/8/layout/orgChart1"/>
    <dgm:cxn modelId="{531E7617-6CB2-4192-BA05-97EAEA9852E3}" type="presOf" srcId="{FBCA1C74-61A5-4298-99F8-E447A5A6136F}" destId="{0E641781-7BC8-43F3-B0F5-4EF11F5782EF}" srcOrd="0" destOrd="0" presId="urn:microsoft.com/office/officeart/2005/8/layout/orgChart1"/>
    <dgm:cxn modelId="{6E1430D6-A8F3-496F-8767-CDCA6F970851}" type="presOf" srcId="{A7D7BF3E-C7E7-4BA1-88D0-0D92F82AD345}" destId="{C00BCF24-12ED-47A1-BDE6-0E4DC1ADF6F3}" srcOrd="0" destOrd="0" presId="urn:microsoft.com/office/officeart/2005/8/layout/orgChart1"/>
    <dgm:cxn modelId="{3B8260E9-E805-48DD-9BE1-C47F697F9B93}" type="presOf" srcId="{37EFF274-B342-42D4-9B41-C6FF28CAB9B0}" destId="{C8FE2040-F332-4FD9-A579-B9A86EA8D15A}" srcOrd="0" destOrd="0" presId="urn:microsoft.com/office/officeart/2005/8/layout/orgChart1"/>
    <dgm:cxn modelId="{AF20FCA3-858B-410D-87A5-69C7F76B6642}" type="presOf" srcId="{AD28E0C7-072C-4096-BB60-6F7A5A48C247}" destId="{BDB6E7DA-91E8-4142-931C-93D088A1603F}" srcOrd="1" destOrd="0" presId="urn:microsoft.com/office/officeart/2005/8/layout/orgChart1"/>
    <dgm:cxn modelId="{19E7057A-81A3-4A95-8449-07C50887B222}" type="presOf" srcId="{A7D7BF3E-C7E7-4BA1-88D0-0D92F82AD345}" destId="{874EC14C-1DF7-4E61-B44B-CDBDF7F068CA}" srcOrd="1" destOrd="0" presId="urn:microsoft.com/office/officeart/2005/8/layout/orgChart1"/>
    <dgm:cxn modelId="{CB41884D-950C-477F-AE94-5063E31D5AB7}" srcId="{AD28E0C7-072C-4096-BB60-6F7A5A48C247}" destId="{2CE277E5-1ACE-47A9-9B28-7C05CEB0A97D}" srcOrd="4" destOrd="0" parTransId="{EC2B6E56-EE96-42B9-8386-4645F5F08008}" sibTransId="{3C49AC52-C895-4106-825F-8EC21CB06E85}"/>
    <dgm:cxn modelId="{B54B8054-CD95-44BF-A2BF-C9BF1C404C28}" type="presOf" srcId="{2CE277E5-1ACE-47A9-9B28-7C05CEB0A97D}" destId="{63F3551C-3C9F-48B4-BA6D-24299F2B2B45}" srcOrd="1" destOrd="0" presId="urn:microsoft.com/office/officeart/2005/8/layout/orgChart1"/>
    <dgm:cxn modelId="{FC5786E2-F983-44DC-BD99-A1BBF3A4FC7C}" type="presOf" srcId="{BA028574-B8F1-4F05-8381-06BEEF990B49}" destId="{807947A0-FC61-4BDE-935E-93A560514823}" srcOrd="0" destOrd="0" presId="urn:microsoft.com/office/officeart/2005/8/layout/orgChart1"/>
    <dgm:cxn modelId="{328DA480-17D7-4898-9288-90D84493505F}" srcId="{AD28E0C7-072C-4096-BB60-6F7A5A48C247}" destId="{2B5738D1-F462-425A-9832-AD56F8BD1C35}" srcOrd="7" destOrd="0" parTransId="{FBCA1C74-61A5-4298-99F8-E447A5A6136F}" sibTransId="{C77C22AE-7FDE-423F-A3AA-EC822F1D329E}"/>
    <dgm:cxn modelId="{B4CA927A-FB04-4392-9CA0-B4FC7CD2970D}" srcId="{361C4E45-6F59-46B7-AB02-4E2C0F8CC6CC}" destId="{AD28E0C7-072C-4096-BB60-6F7A5A48C247}" srcOrd="0" destOrd="0" parTransId="{4EC190AF-9079-4C7F-B97C-9646246F82FA}" sibTransId="{09AC33D8-01BE-4F31-89D5-B16AE67FF788}"/>
    <dgm:cxn modelId="{48C5DA02-507C-45B1-A3B8-885F14BF54D1}" srcId="{AD28E0C7-072C-4096-BB60-6F7A5A48C247}" destId="{1B5A9C74-91FB-40E5-8E7C-1B20867E2A98}" srcOrd="8" destOrd="0" parTransId="{EE5C6F40-93FE-4D92-92D1-75DDB906E74E}" sibTransId="{DBEAC1B1-36AB-4C0B-824C-A9D8EAF0635D}"/>
    <dgm:cxn modelId="{AE4BAA19-B449-47BA-99A7-AE82DDCDE550}" type="presOf" srcId="{DFE7DE7E-3DE5-42EB-942A-D097B4A51EEB}" destId="{CC8A7E4A-DACA-4D73-86AC-B071649767E5}" srcOrd="1" destOrd="0" presId="urn:microsoft.com/office/officeart/2005/8/layout/orgChart1"/>
    <dgm:cxn modelId="{6C74C140-5ADC-4BF0-9717-78F752231B70}" type="presOf" srcId="{46DA16F5-44CE-4707-AD53-AF43BEB9F983}" destId="{3B01C980-018D-4402-A0C9-8CFA2B041D84}" srcOrd="0" destOrd="0" presId="urn:microsoft.com/office/officeart/2005/8/layout/orgChart1"/>
    <dgm:cxn modelId="{A15A930F-709E-49C0-8575-57561F7EFA38}" type="presOf" srcId="{1B5A9C74-91FB-40E5-8E7C-1B20867E2A98}" destId="{C79573F1-1961-460B-B468-82E564A84748}" srcOrd="0" destOrd="0" presId="urn:microsoft.com/office/officeart/2005/8/layout/orgChart1"/>
    <dgm:cxn modelId="{EE06CCE1-0A78-40CC-9802-5F5C1DEC3540}" srcId="{AD28E0C7-072C-4096-BB60-6F7A5A48C247}" destId="{BA028574-B8F1-4F05-8381-06BEEF990B49}" srcOrd="1" destOrd="0" parTransId="{275BA1B8-CAA3-45BE-876A-C08BC3E8CA3D}" sibTransId="{12E0AD3B-F0A5-493A-8E3B-7501522E7B00}"/>
    <dgm:cxn modelId="{400D5645-69DF-437A-8DF1-61657AE96111}" srcId="{AD28E0C7-072C-4096-BB60-6F7A5A48C247}" destId="{23E579D0-23BE-4482-B256-D1CA3389910D}" srcOrd="0" destOrd="0" parTransId="{BC35BFB8-6BA3-4290-A1C7-41F49A3D06FA}" sibTransId="{1C1A28DE-458C-4693-A11E-F361CA80E319}"/>
    <dgm:cxn modelId="{3F6FE513-EEA2-41F9-864E-04BA1C91C3C9}" srcId="{AD28E0C7-072C-4096-BB60-6F7A5A48C247}" destId="{A7D7BF3E-C7E7-4BA1-88D0-0D92F82AD345}" srcOrd="3" destOrd="0" parTransId="{7A7BAEE1-CF12-4BFD-979C-9E600E0B36D9}" sibTransId="{201AA6CB-9987-4F7E-8DEA-44FEBDE75EB3}"/>
    <dgm:cxn modelId="{29F7A547-7421-4ECB-BD7C-72E387046775}" type="presOf" srcId="{275BA1B8-CAA3-45BE-876A-C08BC3E8CA3D}" destId="{611AB97D-9619-4605-8EB3-CF67DC248F1F}" srcOrd="0" destOrd="0" presId="urn:microsoft.com/office/officeart/2005/8/layout/orgChart1"/>
    <dgm:cxn modelId="{6AD5CF32-3FE3-416E-8B22-D9A2E0873C35}" type="presOf" srcId="{EE5C6F40-93FE-4D92-92D1-75DDB906E74E}" destId="{CF292A22-D260-47FA-B674-E731C372E440}" srcOrd="0" destOrd="0" presId="urn:microsoft.com/office/officeart/2005/8/layout/orgChart1"/>
    <dgm:cxn modelId="{B3518DDF-9F08-4B18-AA4E-9FE6B7D6C5B4}" type="presOf" srcId="{16FF2522-9FF9-4D8C-973F-E5BA7A57CA7D}" destId="{3D019B3A-4D24-4479-B5A7-203BD869578F}" srcOrd="1" destOrd="0" presId="urn:microsoft.com/office/officeart/2005/8/layout/orgChart1"/>
    <dgm:cxn modelId="{403F9FAB-5C0C-4F0D-9F25-1A342ED2D34F}" type="presOf" srcId="{2CE277E5-1ACE-47A9-9B28-7C05CEB0A97D}" destId="{413D4737-2E3C-4C79-9B85-FB77D0451D03}" srcOrd="0" destOrd="0" presId="urn:microsoft.com/office/officeart/2005/8/layout/orgChart1"/>
    <dgm:cxn modelId="{127EBF03-5DEE-498F-A5D6-F27161331E4B}" type="presOf" srcId="{2B5738D1-F462-425A-9832-AD56F8BD1C35}" destId="{1954AA79-580C-4159-8F7C-C97E5720280B}" srcOrd="1" destOrd="0" presId="urn:microsoft.com/office/officeart/2005/8/layout/orgChart1"/>
    <dgm:cxn modelId="{0D1E1418-3407-4FB6-984F-3711EEFA1514}" type="presOf" srcId="{7A7BAEE1-CF12-4BFD-979C-9E600E0B36D9}" destId="{C7E4FAFF-1480-4BD8-B2E3-E6B1E0F09AE2}" srcOrd="0" destOrd="0" presId="urn:microsoft.com/office/officeart/2005/8/layout/orgChart1"/>
    <dgm:cxn modelId="{F2C19D28-CCBD-4B8A-A23F-BE4F17E66764}" type="presOf" srcId="{BA028574-B8F1-4F05-8381-06BEEF990B49}" destId="{E1472478-BF9F-43A0-BDEC-C4216C521B1E}" srcOrd="1" destOrd="0" presId="urn:microsoft.com/office/officeart/2005/8/layout/orgChart1"/>
    <dgm:cxn modelId="{9F8908A3-0BD0-4951-A072-542904F43626}" srcId="{AD28E0C7-072C-4096-BB60-6F7A5A48C247}" destId="{3C94B5AF-99FD-4FDA-85BB-E780590A63A8}" srcOrd="6" destOrd="0" parTransId="{95E0370D-B2FE-436E-BDC1-CD765C53A4B1}" sibTransId="{4FAF36A5-6DC6-4D5F-806A-7BD4E04BE94C}"/>
    <dgm:cxn modelId="{027990A9-2FB5-43E8-90E6-BD44584C8289}" type="presOf" srcId="{DFE7DE7E-3DE5-42EB-942A-D097B4A51EEB}" destId="{CE8B24E9-B5D5-4F49-B4EC-AC2F6F2DE538}" srcOrd="0" destOrd="0" presId="urn:microsoft.com/office/officeart/2005/8/layout/orgChart1"/>
    <dgm:cxn modelId="{6A220D6F-AD6A-4104-B16B-5A57760BC9A9}" type="presOf" srcId="{AD28E0C7-072C-4096-BB60-6F7A5A48C247}" destId="{008C1126-7D5F-44CF-B678-00F89AE187C2}" srcOrd="0" destOrd="0" presId="urn:microsoft.com/office/officeart/2005/8/layout/orgChart1"/>
    <dgm:cxn modelId="{4A9CC5FF-347C-40B5-921F-17CB5D1A7C94}" srcId="{AD28E0C7-072C-4096-BB60-6F7A5A48C247}" destId="{16FF2522-9FF9-4D8C-973F-E5BA7A57CA7D}" srcOrd="5" destOrd="0" parTransId="{46DA16F5-44CE-4707-AD53-AF43BEB9F983}" sibTransId="{B4231B13-BC0A-4297-B6F4-30E0C08F481E}"/>
    <dgm:cxn modelId="{E839FF8E-5EBC-4F62-B344-201BE1662B17}" srcId="{AD28E0C7-072C-4096-BB60-6F7A5A48C247}" destId="{DFE7DE7E-3DE5-42EB-942A-D097B4A51EEB}" srcOrd="2" destOrd="0" parTransId="{37EFF274-B342-42D4-9B41-C6FF28CAB9B0}" sibTransId="{A95BECAF-D81E-4937-AA5C-4ED7BAAE7F2A}"/>
    <dgm:cxn modelId="{70FAE53C-C64B-42B4-974A-B552ED02E55B}" type="presOf" srcId="{BC35BFB8-6BA3-4290-A1C7-41F49A3D06FA}" destId="{5156D548-3FE2-4CD5-9EF4-54D0D044209F}" srcOrd="0" destOrd="0" presId="urn:microsoft.com/office/officeart/2005/8/layout/orgChart1"/>
    <dgm:cxn modelId="{2535F192-9CCC-44B6-BC9E-B66B0AA4073F}" type="presOf" srcId="{EC2B6E56-EE96-42B9-8386-4645F5F08008}" destId="{FF146408-3749-493F-BA6E-E913140F52B3}" srcOrd="0" destOrd="0" presId="urn:microsoft.com/office/officeart/2005/8/layout/orgChart1"/>
    <dgm:cxn modelId="{F36EE0EC-A2E4-4B00-A7EE-F1E587607D98}" type="presOf" srcId="{3C94B5AF-99FD-4FDA-85BB-E780590A63A8}" destId="{807C09E1-3DCD-40BE-A83A-21893C82ADF3}" srcOrd="0" destOrd="0" presId="urn:microsoft.com/office/officeart/2005/8/layout/orgChart1"/>
    <dgm:cxn modelId="{49335B28-17E1-4ECA-B704-0FDD95DDA4C3}" type="presOf" srcId="{23E579D0-23BE-4482-B256-D1CA3389910D}" destId="{C0BC1BEC-6FFB-4400-BEBB-4E20BE4CCAFF}" srcOrd="0" destOrd="0" presId="urn:microsoft.com/office/officeart/2005/8/layout/orgChart1"/>
    <dgm:cxn modelId="{FFA10FF0-BCA8-46FB-8C3D-9E014EF1E099}" type="presOf" srcId="{361C4E45-6F59-46B7-AB02-4E2C0F8CC6CC}" destId="{24394649-1A27-4230-862C-56DF5E3FDCEB}" srcOrd="0" destOrd="0" presId="urn:microsoft.com/office/officeart/2005/8/layout/orgChart1"/>
    <dgm:cxn modelId="{B9CA5ACA-BFBE-41EA-B21E-D5E311E3A588}" type="presOf" srcId="{3C94B5AF-99FD-4FDA-85BB-E780590A63A8}" destId="{8699A81E-6973-4E14-B9CE-6041F023C9F6}" srcOrd="1" destOrd="0" presId="urn:microsoft.com/office/officeart/2005/8/layout/orgChart1"/>
    <dgm:cxn modelId="{09D1D67F-C058-4EC7-A74D-4634D0F284CA}" type="presOf" srcId="{16FF2522-9FF9-4D8C-973F-E5BA7A57CA7D}" destId="{34AA2059-DDA3-4B51-A357-C0A12A3F4854}" srcOrd="0" destOrd="0" presId="urn:microsoft.com/office/officeart/2005/8/layout/orgChart1"/>
    <dgm:cxn modelId="{5D29EB65-AC4F-4915-BBDC-421EBCCC610E}" type="presOf" srcId="{23E579D0-23BE-4482-B256-D1CA3389910D}" destId="{919CF4AF-15A7-48DA-ABE9-6B97289BA678}" srcOrd="1" destOrd="0" presId="urn:microsoft.com/office/officeart/2005/8/layout/orgChart1"/>
    <dgm:cxn modelId="{81E62AC6-4A11-4737-B2D4-0E96E6312646}" type="presOf" srcId="{2B5738D1-F462-425A-9832-AD56F8BD1C35}" destId="{58E73049-1E0B-4F9C-A653-8941AEDB7540}" srcOrd="0" destOrd="0" presId="urn:microsoft.com/office/officeart/2005/8/layout/orgChart1"/>
    <dgm:cxn modelId="{FF1999D8-3CB3-472F-A897-4E2AFB68060E}" type="presParOf" srcId="{24394649-1A27-4230-862C-56DF5E3FDCEB}" destId="{28633D00-030E-48B4-B581-932E15728B9D}" srcOrd="0" destOrd="0" presId="urn:microsoft.com/office/officeart/2005/8/layout/orgChart1"/>
    <dgm:cxn modelId="{903C03E4-B605-4FBF-84ED-A468417C5B15}" type="presParOf" srcId="{28633D00-030E-48B4-B581-932E15728B9D}" destId="{3502BA00-E6AE-4286-8AFF-C16A49EFDE54}" srcOrd="0" destOrd="0" presId="urn:microsoft.com/office/officeart/2005/8/layout/orgChart1"/>
    <dgm:cxn modelId="{DAB7EABB-6467-4080-B77C-2C4A89A837DE}" type="presParOf" srcId="{3502BA00-E6AE-4286-8AFF-C16A49EFDE54}" destId="{008C1126-7D5F-44CF-B678-00F89AE187C2}" srcOrd="0" destOrd="0" presId="urn:microsoft.com/office/officeart/2005/8/layout/orgChart1"/>
    <dgm:cxn modelId="{26ABE071-6888-4DA4-B106-B8F543112F9E}" type="presParOf" srcId="{3502BA00-E6AE-4286-8AFF-C16A49EFDE54}" destId="{BDB6E7DA-91E8-4142-931C-93D088A1603F}" srcOrd="1" destOrd="0" presId="urn:microsoft.com/office/officeart/2005/8/layout/orgChart1"/>
    <dgm:cxn modelId="{09A02046-9E02-491F-B015-A21C2C109EFF}" type="presParOf" srcId="{28633D00-030E-48B4-B581-932E15728B9D}" destId="{98441295-4B83-4404-8659-8EF66655DE6F}" srcOrd="1" destOrd="0" presId="urn:microsoft.com/office/officeart/2005/8/layout/orgChart1"/>
    <dgm:cxn modelId="{88843E68-137F-4355-A5B1-2BC8F5821DD3}" type="presParOf" srcId="{98441295-4B83-4404-8659-8EF66655DE6F}" destId="{C7E4FAFF-1480-4BD8-B2E3-E6B1E0F09AE2}" srcOrd="0" destOrd="0" presId="urn:microsoft.com/office/officeart/2005/8/layout/orgChart1"/>
    <dgm:cxn modelId="{6EC5C1F2-B1DE-468B-90E3-77FDD2A0DCAE}" type="presParOf" srcId="{98441295-4B83-4404-8659-8EF66655DE6F}" destId="{BAC34D7F-CD62-4914-A7D0-6FACF4A64503}" srcOrd="1" destOrd="0" presId="urn:microsoft.com/office/officeart/2005/8/layout/orgChart1"/>
    <dgm:cxn modelId="{579CCA55-7C23-4265-BEFA-ACF6D1F7639F}" type="presParOf" srcId="{BAC34D7F-CD62-4914-A7D0-6FACF4A64503}" destId="{763C91FC-06D4-4234-A7E7-44CC72BC7834}" srcOrd="0" destOrd="0" presId="urn:microsoft.com/office/officeart/2005/8/layout/orgChart1"/>
    <dgm:cxn modelId="{9ECD6450-DC5A-420C-8874-24043FC2E25E}" type="presParOf" srcId="{763C91FC-06D4-4234-A7E7-44CC72BC7834}" destId="{C00BCF24-12ED-47A1-BDE6-0E4DC1ADF6F3}" srcOrd="0" destOrd="0" presId="urn:microsoft.com/office/officeart/2005/8/layout/orgChart1"/>
    <dgm:cxn modelId="{444CE6AC-973E-4CC5-9C4D-9357D075159B}" type="presParOf" srcId="{763C91FC-06D4-4234-A7E7-44CC72BC7834}" destId="{874EC14C-1DF7-4E61-B44B-CDBDF7F068CA}" srcOrd="1" destOrd="0" presId="urn:microsoft.com/office/officeart/2005/8/layout/orgChart1"/>
    <dgm:cxn modelId="{75A89824-C150-41A9-92ED-CBDE7B6F85F9}" type="presParOf" srcId="{BAC34D7F-CD62-4914-A7D0-6FACF4A64503}" destId="{8DFC3AE6-246B-4C67-90FA-3E9F923AA119}" srcOrd="1" destOrd="0" presId="urn:microsoft.com/office/officeart/2005/8/layout/orgChart1"/>
    <dgm:cxn modelId="{BFB75334-41CF-44E0-A551-56097AB63008}" type="presParOf" srcId="{BAC34D7F-CD62-4914-A7D0-6FACF4A64503}" destId="{0C9A9D19-A519-43D8-A711-7E52744D1D31}" srcOrd="2" destOrd="0" presId="urn:microsoft.com/office/officeart/2005/8/layout/orgChart1"/>
    <dgm:cxn modelId="{DE49C78F-BD2A-46EC-B9BB-46106D5A98D7}" type="presParOf" srcId="{98441295-4B83-4404-8659-8EF66655DE6F}" destId="{FF146408-3749-493F-BA6E-E913140F52B3}" srcOrd="2" destOrd="0" presId="urn:microsoft.com/office/officeart/2005/8/layout/orgChart1"/>
    <dgm:cxn modelId="{A0B501AC-F04D-498A-9051-4513B5A6D8AD}" type="presParOf" srcId="{98441295-4B83-4404-8659-8EF66655DE6F}" destId="{E1046EBB-C8FB-4B14-BEE1-263350488C95}" srcOrd="3" destOrd="0" presId="urn:microsoft.com/office/officeart/2005/8/layout/orgChart1"/>
    <dgm:cxn modelId="{4CB30F37-E6C9-4C47-943F-9CB2269E404A}" type="presParOf" srcId="{E1046EBB-C8FB-4B14-BEE1-263350488C95}" destId="{09564B82-A1EA-4D6C-BB08-636496B7A599}" srcOrd="0" destOrd="0" presId="urn:microsoft.com/office/officeart/2005/8/layout/orgChart1"/>
    <dgm:cxn modelId="{670F7EED-7B18-433E-B3C5-27BE323A84BC}" type="presParOf" srcId="{09564B82-A1EA-4D6C-BB08-636496B7A599}" destId="{413D4737-2E3C-4C79-9B85-FB77D0451D03}" srcOrd="0" destOrd="0" presId="urn:microsoft.com/office/officeart/2005/8/layout/orgChart1"/>
    <dgm:cxn modelId="{3DB878F0-D65E-4E62-AE8D-3CB8CA610EE6}" type="presParOf" srcId="{09564B82-A1EA-4D6C-BB08-636496B7A599}" destId="{63F3551C-3C9F-48B4-BA6D-24299F2B2B45}" srcOrd="1" destOrd="0" presId="urn:microsoft.com/office/officeart/2005/8/layout/orgChart1"/>
    <dgm:cxn modelId="{03AF2511-D2EE-4CE2-8ACD-7F266DB181A6}" type="presParOf" srcId="{E1046EBB-C8FB-4B14-BEE1-263350488C95}" destId="{0123CFC1-887D-4CC6-9396-A394798395A3}" srcOrd="1" destOrd="0" presId="urn:microsoft.com/office/officeart/2005/8/layout/orgChart1"/>
    <dgm:cxn modelId="{F57F186E-C5BA-4B0A-9023-97033A5B4A1E}" type="presParOf" srcId="{E1046EBB-C8FB-4B14-BEE1-263350488C95}" destId="{A7349A73-042F-451C-80E9-3153DA850C2A}" srcOrd="2" destOrd="0" presId="urn:microsoft.com/office/officeart/2005/8/layout/orgChart1"/>
    <dgm:cxn modelId="{96FBD499-6740-469C-B333-9263F0768B8E}" type="presParOf" srcId="{98441295-4B83-4404-8659-8EF66655DE6F}" destId="{3B01C980-018D-4402-A0C9-8CFA2B041D84}" srcOrd="4" destOrd="0" presId="urn:microsoft.com/office/officeart/2005/8/layout/orgChart1"/>
    <dgm:cxn modelId="{9E26CAE4-BE9A-4AE2-BE98-FA5835B6FC21}" type="presParOf" srcId="{98441295-4B83-4404-8659-8EF66655DE6F}" destId="{E41AB658-1A6F-49FA-89EF-9E1CA09019A1}" srcOrd="5" destOrd="0" presId="urn:microsoft.com/office/officeart/2005/8/layout/orgChart1"/>
    <dgm:cxn modelId="{BCAC56B3-A63C-409C-9090-3B0E7EE52C2B}" type="presParOf" srcId="{E41AB658-1A6F-49FA-89EF-9E1CA09019A1}" destId="{2F810F6A-33B2-4A77-ADF6-FABC3CC8EC50}" srcOrd="0" destOrd="0" presId="urn:microsoft.com/office/officeart/2005/8/layout/orgChart1"/>
    <dgm:cxn modelId="{DFFE9185-0141-4211-A594-5F7CCDFB2258}" type="presParOf" srcId="{2F810F6A-33B2-4A77-ADF6-FABC3CC8EC50}" destId="{34AA2059-DDA3-4B51-A357-C0A12A3F4854}" srcOrd="0" destOrd="0" presId="urn:microsoft.com/office/officeart/2005/8/layout/orgChart1"/>
    <dgm:cxn modelId="{AA1CA0A8-3890-4C90-AA1A-B43F9F37669E}" type="presParOf" srcId="{2F810F6A-33B2-4A77-ADF6-FABC3CC8EC50}" destId="{3D019B3A-4D24-4479-B5A7-203BD869578F}" srcOrd="1" destOrd="0" presId="urn:microsoft.com/office/officeart/2005/8/layout/orgChart1"/>
    <dgm:cxn modelId="{28C7EDCD-FF91-4B73-8415-436754C98988}" type="presParOf" srcId="{E41AB658-1A6F-49FA-89EF-9E1CA09019A1}" destId="{178E325B-175E-4656-BBB1-617E433D6C27}" srcOrd="1" destOrd="0" presId="urn:microsoft.com/office/officeart/2005/8/layout/orgChart1"/>
    <dgm:cxn modelId="{118C150E-4EC7-4D72-936A-2879A0ACA229}" type="presParOf" srcId="{E41AB658-1A6F-49FA-89EF-9E1CA09019A1}" destId="{2A6D1CB8-EF10-481B-ABFB-8CBFC6971B33}" srcOrd="2" destOrd="0" presId="urn:microsoft.com/office/officeart/2005/8/layout/orgChart1"/>
    <dgm:cxn modelId="{9352C046-E7BA-42C3-A0E2-E9CD96594644}" type="presParOf" srcId="{98441295-4B83-4404-8659-8EF66655DE6F}" destId="{32923394-7E36-463F-AB08-7113ABCFA3E5}" srcOrd="6" destOrd="0" presId="urn:microsoft.com/office/officeart/2005/8/layout/orgChart1"/>
    <dgm:cxn modelId="{433EE0D5-39A7-408B-ADB3-B2B9640303E9}" type="presParOf" srcId="{98441295-4B83-4404-8659-8EF66655DE6F}" destId="{14ED2197-275A-4F1C-8EF5-CB54D0FFD060}" srcOrd="7" destOrd="0" presId="urn:microsoft.com/office/officeart/2005/8/layout/orgChart1"/>
    <dgm:cxn modelId="{CA7EC9BC-A805-44EA-ACDB-E8A824E22C86}" type="presParOf" srcId="{14ED2197-275A-4F1C-8EF5-CB54D0FFD060}" destId="{0FC0C9D0-5A5E-4E67-9F3F-474719992D68}" srcOrd="0" destOrd="0" presId="urn:microsoft.com/office/officeart/2005/8/layout/orgChart1"/>
    <dgm:cxn modelId="{A06279A2-DA93-4ED7-9B83-1FB106C2B9F6}" type="presParOf" srcId="{0FC0C9D0-5A5E-4E67-9F3F-474719992D68}" destId="{807C09E1-3DCD-40BE-A83A-21893C82ADF3}" srcOrd="0" destOrd="0" presId="urn:microsoft.com/office/officeart/2005/8/layout/orgChart1"/>
    <dgm:cxn modelId="{CC03F17C-964A-40AF-A5E7-51B12B940D67}" type="presParOf" srcId="{0FC0C9D0-5A5E-4E67-9F3F-474719992D68}" destId="{8699A81E-6973-4E14-B9CE-6041F023C9F6}" srcOrd="1" destOrd="0" presId="urn:microsoft.com/office/officeart/2005/8/layout/orgChart1"/>
    <dgm:cxn modelId="{3E5505D9-D7F1-4A55-B35D-6817D9FF9D82}" type="presParOf" srcId="{14ED2197-275A-4F1C-8EF5-CB54D0FFD060}" destId="{99AFA49D-E3ED-445A-8C50-1F3BA1D86621}" srcOrd="1" destOrd="0" presId="urn:microsoft.com/office/officeart/2005/8/layout/orgChart1"/>
    <dgm:cxn modelId="{46897A96-8738-4797-B1E7-1ABCAB49AF88}" type="presParOf" srcId="{14ED2197-275A-4F1C-8EF5-CB54D0FFD060}" destId="{84A02D9D-69F9-4594-AEDE-FD09A75E0DE9}" srcOrd="2" destOrd="0" presId="urn:microsoft.com/office/officeart/2005/8/layout/orgChart1"/>
    <dgm:cxn modelId="{AED676F5-179C-40CC-A928-C9BDD78668E7}" type="presParOf" srcId="{98441295-4B83-4404-8659-8EF66655DE6F}" destId="{0E641781-7BC8-43F3-B0F5-4EF11F5782EF}" srcOrd="8" destOrd="0" presId="urn:microsoft.com/office/officeart/2005/8/layout/orgChart1"/>
    <dgm:cxn modelId="{A22104B6-3A99-47D3-A903-5B5192AEB02C}" type="presParOf" srcId="{98441295-4B83-4404-8659-8EF66655DE6F}" destId="{296E58B7-8221-406E-A97A-04E52B4BD3FB}" srcOrd="9" destOrd="0" presId="urn:microsoft.com/office/officeart/2005/8/layout/orgChart1"/>
    <dgm:cxn modelId="{0528FEB0-31D0-4772-810C-C85E2F6BEA21}" type="presParOf" srcId="{296E58B7-8221-406E-A97A-04E52B4BD3FB}" destId="{0772E24B-A238-4DC0-81E9-0F02A916B48C}" srcOrd="0" destOrd="0" presId="urn:microsoft.com/office/officeart/2005/8/layout/orgChart1"/>
    <dgm:cxn modelId="{B80D3688-DADB-4FBE-BD49-0BAE491A15DF}" type="presParOf" srcId="{0772E24B-A238-4DC0-81E9-0F02A916B48C}" destId="{58E73049-1E0B-4F9C-A653-8941AEDB7540}" srcOrd="0" destOrd="0" presId="urn:microsoft.com/office/officeart/2005/8/layout/orgChart1"/>
    <dgm:cxn modelId="{0F293F62-4A1E-43E0-B532-9C7CA45A7125}" type="presParOf" srcId="{0772E24B-A238-4DC0-81E9-0F02A916B48C}" destId="{1954AA79-580C-4159-8F7C-C97E5720280B}" srcOrd="1" destOrd="0" presId="urn:microsoft.com/office/officeart/2005/8/layout/orgChart1"/>
    <dgm:cxn modelId="{B57EBF69-8283-4D1A-8BA5-335903249FCA}" type="presParOf" srcId="{296E58B7-8221-406E-A97A-04E52B4BD3FB}" destId="{860ECEAB-4F3C-4484-97D1-2BA3FB1696F8}" srcOrd="1" destOrd="0" presId="urn:microsoft.com/office/officeart/2005/8/layout/orgChart1"/>
    <dgm:cxn modelId="{F122C0E1-FC03-4E1B-B888-B39AB6697CA6}" type="presParOf" srcId="{296E58B7-8221-406E-A97A-04E52B4BD3FB}" destId="{96185592-619B-4F80-8E4D-EC5C796B66A5}" srcOrd="2" destOrd="0" presId="urn:microsoft.com/office/officeart/2005/8/layout/orgChart1"/>
    <dgm:cxn modelId="{85DE1292-073A-4CB9-ADFC-CE91A1E1296F}" type="presParOf" srcId="{98441295-4B83-4404-8659-8EF66655DE6F}" destId="{CF292A22-D260-47FA-B674-E731C372E440}" srcOrd="10" destOrd="0" presId="urn:microsoft.com/office/officeart/2005/8/layout/orgChart1"/>
    <dgm:cxn modelId="{ADD2E2A2-3AB7-4BEB-ADE6-70A35BD0F87A}" type="presParOf" srcId="{98441295-4B83-4404-8659-8EF66655DE6F}" destId="{7A0F2636-1C81-48A2-A203-67AACED5AA47}" srcOrd="11" destOrd="0" presId="urn:microsoft.com/office/officeart/2005/8/layout/orgChart1"/>
    <dgm:cxn modelId="{BD348242-EB09-4571-990F-153D73713FA5}" type="presParOf" srcId="{7A0F2636-1C81-48A2-A203-67AACED5AA47}" destId="{CC8CFFA8-4378-48DD-A626-78EE6BA334BE}" srcOrd="0" destOrd="0" presId="urn:microsoft.com/office/officeart/2005/8/layout/orgChart1"/>
    <dgm:cxn modelId="{75A5A0CF-8AB2-4C3F-9424-D90CD8CD9449}" type="presParOf" srcId="{CC8CFFA8-4378-48DD-A626-78EE6BA334BE}" destId="{C79573F1-1961-460B-B468-82E564A84748}" srcOrd="0" destOrd="0" presId="urn:microsoft.com/office/officeart/2005/8/layout/orgChart1"/>
    <dgm:cxn modelId="{4486F4A0-A70F-4E81-8201-D24BBD82EFA8}" type="presParOf" srcId="{CC8CFFA8-4378-48DD-A626-78EE6BA334BE}" destId="{29221DE9-00C9-47D3-99BE-6B419BA8DE3F}" srcOrd="1" destOrd="0" presId="urn:microsoft.com/office/officeart/2005/8/layout/orgChart1"/>
    <dgm:cxn modelId="{F80A152E-D4DD-4F70-AA0C-D05C28AFA4D6}" type="presParOf" srcId="{7A0F2636-1C81-48A2-A203-67AACED5AA47}" destId="{F303C6A6-FA53-43B9-9512-C66E92A71AC3}" srcOrd="1" destOrd="0" presId="urn:microsoft.com/office/officeart/2005/8/layout/orgChart1"/>
    <dgm:cxn modelId="{DDA71AA7-258C-485F-BFD0-1BFEFE4D3D73}" type="presParOf" srcId="{7A0F2636-1C81-48A2-A203-67AACED5AA47}" destId="{0FEB57ED-8A1F-42E6-B18A-8C3FFB5C2963}" srcOrd="2" destOrd="0" presId="urn:microsoft.com/office/officeart/2005/8/layout/orgChart1"/>
    <dgm:cxn modelId="{D51BC572-763A-407A-ABEC-572E6F61B907}" type="presParOf" srcId="{28633D00-030E-48B4-B581-932E15728B9D}" destId="{3FCE1416-D4E4-4EBD-BFA8-9D6E54028162}" srcOrd="2" destOrd="0" presId="urn:microsoft.com/office/officeart/2005/8/layout/orgChart1"/>
    <dgm:cxn modelId="{3C661076-9B5A-4506-9DF0-B90F3EDD7E3F}" type="presParOf" srcId="{3FCE1416-D4E4-4EBD-BFA8-9D6E54028162}" destId="{5156D548-3FE2-4CD5-9EF4-54D0D044209F}" srcOrd="0" destOrd="0" presId="urn:microsoft.com/office/officeart/2005/8/layout/orgChart1"/>
    <dgm:cxn modelId="{4A688D33-14FA-4FF5-9D2D-46A93F3CAC8E}" type="presParOf" srcId="{3FCE1416-D4E4-4EBD-BFA8-9D6E54028162}" destId="{552EFDA7-30D6-427B-8579-4D567FBE5E82}" srcOrd="1" destOrd="0" presId="urn:microsoft.com/office/officeart/2005/8/layout/orgChart1"/>
    <dgm:cxn modelId="{F5CF8AA4-E785-470A-B936-3E5B090BD500}" type="presParOf" srcId="{552EFDA7-30D6-427B-8579-4D567FBE5E82}" destId="{F940AF87-700D-4BDF-8C80-CA1F0E79A72D}" srcOrd="0" destOrd="0" presId="urn:microsoft.com/office/officeart/2005/8/layout/orgChart1"/>
    <dgm:cxn modelId="{51F73C34-D2B1-47E7-ACDE-51E21DC5BE4E}" type="presParOf" srcId="{F940AF87-700D-4BDF-8C80-CA1F0E79A72D}" destId="{C0BC1BEC-6FFB-4400-BEBB-4E20BE4CCAFF}" srcOrd="0" destOrd="0" presId="urn:microsoft.com/office/officeart/2005/8/layout/orgChart1"/>
    <dgm:cxn modelId="{6EF951DF-5352-44D3-8DA5-3F3F86F9634A}" type="presParOf" srcId="{F940AF87-700D-4BDF-8C80-CA1F0E79A72D}" destId="{919CF4AF-15A7-48DA-ABE9-6B97289BA678}" srcOrd="1" destOrd="0" presId="urn:microsoft.com/office/officeart/2005/8/layout/orgChart1"/>
    <dgm:cxn modelId="{A6153999-B58E-4F2B-AFBF-3D687EDA912C}" type="presParOf" srcId="{552EFDA7-30D6-427B-8579-4D567FBE5E82}" destId="{EA6A1D01-2ADC-47B0-B0AE-7E6E4AF6CC29}" srcOrd="1" destOrd="0" presId="urn:microsoft.com/office/officeart/2005/8/layout/orgChart1"/>
    <dgm:cxn modelId="{537B0EF6-17D4-4DAD-A0B3-DC7A549BE078}" type="presParOf" srcId="{552EFDA7-30D6-427B-8579-4D567FBE5E82}" destId="{6DBF8BAB-5527-477E-9CCD-B2D4EB1E96F9}" srcOrd="2" destOrd="0" presId="urn:microsoft.com/office/officeart/2005/8/layout/orgChart1"/>
    <dgm:cxn modelId="{81B9D577-876D-44A6-9647-2893FB9A2D8B}" type="presParOf" srcId="{3FCE1416-D4E4-4EBD-BFA8-9D6E54028162}" destId="{611AB97D-9619-4605-8EB3-CF67DC248F1F}" srcOrd="2" destOrd="0" presId="urn:microsoft.com/office/officeart/2005/8/layout/orgChart1"/>
    <dgm:cxn modelId="{87B8C16D-8F71-45AA-BBC0-7E4536911F30}" type="presParOf" srcId="{3FCE1416-D4E4-4EBD-BFA8-9D6E54028162}" destId="{0E535F37-B30D-40D5-93CA-8116FCAEA24C}" srcOrd="3" destOrd="0" presId="urn:microsoft.com/office/officeart/2005/8/layout/orgChart1"/>
    <dgm:cxn modelId="{3D463892-592C-4B21-B0E7-D9800AA2CF17}" type="presParOf" srcId="{0E535F37-B30D-40D5-93CA-8116FCAEA24C}" destId="{3DB021B0-CD47-48C6-8D3E-2104528D426B}" srcOrd="0" destOrd="0" presId="urn:microsoft.com/office/officeart/2005/8/layout/orgChart1"/>
    <dgm:cxn modelId="{75402FCA-A958-4228-AFB6-3A4EE64649E9}" type="presParOf" srcId="{3DB021B0-CD47-48C6-8D3E-2104528D426B}" destId="{807947A0-FC61-4BDE-935E-93A560514823}" srcOrd="0" destOrd="0" presId="urn:microsoft.com/office/officeart/2005/8/layout/orgChart1"/>
    <dgm:cxn modelId="{59FA2991-8ED8-4410-AF54-2D815FF1D342}" type="presParOf" srcId="{3DB021B0-CD47-48C6-8D3E-2104528D426B}" destId="{E1472478-BF9F-43A0-BDEC-C4216C521B1E}" srcOrd="1" destOrd="0" presId="urn:microsoft.com/office/officeart/2005/8/layout/orgChart1"/>
    <dgm:cxn modelId="{A048296B-7BFB-4427-BE6A-CBDF18FA1153}" type="presParOf" srcId="{0E535F37-B30D-40D5-93CA-8116FCAEA24C}" destId="{36A9CBF2-72B5-44CB-A3E1-DA583C60C3B0}" srcOrd="1" destOrd="0" presId="urn:microsoft.com/office/officeart/2005/8/layout/orgChart1"/>
    <dgm:cxn modelId="{A957FE5F-A22D-4AFB-8EE0-0E3F7E2F456D}" type="presParOf" srcId="{0E535F37-B30D-40D5-93CA-8116FCAEA24C}" destId="{B3BAE28F-AC4E-471A-9A49-0D3A3C72A8EF}" srcOrd="2" destOrd="0" presId="urn:microsoft.com/office/officeart/2005/8/layout/orgChart1"/>
    <dgm:cxn modelId="{9BF04C3B-15E4-4CC6-BD34-C1D08690B788}" type="presParOf" srcId="{3FCE1416-D4E4-4EBD-BFA8-9D6E54028162}" destId="{C8FE2040-F332-4FD9-A579-B9A86EA8D15A}" srcOrd="4" destOrd="0" presId="urn:microsoft.com/office/officeart/2005/8/layout/orgChart1"/>
    <dgm:cxn modelId="{C7956F65-8E15-436A-ADB7-FF22BCA05CEB}" type="presParOf" srcId="{3FCE1416-D4E4-4EBD-BFA8-9D6E54028162}" destId="{08D9EFF6-CFD9-4F51-98EA-F74EBB599D55}" srcOrd="5" destOrd="0" presId="urn:microsoft.com/office/officeart/2005/8/layout/orgChart1"/>
    <dgm:cxn modelId="{5F9A99A4-D547-49A5-B46A-A7959066222B}" type="presParOf" srcId="{08D9EFF6-CFD9-4F51-98EA-F74EBB599D55}" destId="{4C51DAD8-9CEF-4944-A6EF-D6BAD6C2BAC0}" srcOrd="0" destOrd="0" presId="urn:microsoft.com/office/officeart/2005/8/layout/orgChart1"/>
    <dgm:cxn modelId="{5FBD78C2-C42A-4ED4-A435-CE7F6D1000ED}" type="presParOf" srcId="{4C51DAD8-9CEF-4944-A6EF-D6BAD6C2BAC0}" destId="{CE8B24E9-B5D5-4F49-B4EC-AC2F6F2DE538}" srcOrd="0" destOrd="0" presId="urn:microsoft.com/office/officeart/2005/8/layout/orgChart1"/>
    <dgm:cxn modelId="{9367D0F2-9338-4B3B-B7C2-6156C65560C3}" type="presParOf" srcId="{4C51DAD8-9CEF-4944-A6EF-D6BAD6C2BAC0}" destId="{CC8A7E4A-DACA-4D73-86AC-B071649767E5}" srcOrd="1" destOrd="0" presId="urn:microsoft.com/office/officeart/2005/8/layout/orgChart1"/>
    <dgm:cxn modelId="{47E81E32-2B9D-4A45-BA17-F7DD2EC70E06}" type="presParOf" srcId="{08D9EFF6-CFD9-4F51-98EA-F74EBB599D55}" destId="{A296690B-5201-4F95-986B-8683CB8B50EE}" srcOrd="1" destOrd="0" presId="urn:microsoft.com/office/officeart/2005/8/layout/orgChart1"/>
    <dgm:cxn modelId="{A0E8623C-C776-4F1D-A93A-73AFE3F5194E}" type="presParOf" srcId="{08D9EFF6-CFD9-4F51-98EA-F74EBB599D55}" destId="{1722660A-BD39-4B22-9EBF-A9EC83D1D8FC}" srcOrd="2" destOrd="0" presId="urn:microsoft.com/office/officeart/2005/8/layout/orgChart1"/>
  </dgm:cxnLst>
  <dgm:bg>
    <a:noFill/>
    <a:effectLst>
      <a:outerShdw blurRad="50800" dist="38100" dir="10800000" algn="r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E2040-F332-4FD9-A579-B9A86EA8D15A}">
      <dsp:nvSpPr>
        <dsp:cNvPr id="0" name=""/>
        <dsp:cNvSpPr/>
      </dsp:nvSpPr>
      <dsp:spPr>
        <a:xfrm>
          <a:off x="4261730" y="1001298"/>
          <a:ext cx="130757" cy="1457008"/>
        </a:xfrm>
        <a:custGeom>
          <a:avLst/>
          <a:gdLst/>
          <a:ahLst/>
          <a:cxnLst/>
          <a:rect l="0" t="0" r="0" b="0"/>
          <a:pathLst>
            <a:path>
              <a:moveTo>
                <a:pt x="130757" y="0"/>
              </a:moveTo>
              <a:lnTo>
                <a:pt x="130757" y="1457008"/>
              </a:lnTo>
              <a:lnTo>
                <a:pt x="0" y="14570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AB97D-9619-4605-8EB3-CF67DC248F1F}">
      <dsp:nvSpPr>
        <dsp:cNvPr id="0" name=""/>
        <dsp:cNvSpPr/>
      </dsp:nvSpPr>
      <dsp:spPr>
        <a:xfrm>
          <a:off x="4392487" y="1001298"/>
          <a:ext cx="130757" cy="57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841"/>
              </a:lnTo>
              <a:lnTo>
                <a:pt x="130757" y="57284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6D548-3FE2-4CD5-9EF4-54D0D044209F}">
      <dsp:nvSpPr>
        <dsp:cNvPr id="0" name=""/>
        <dsp:cNvSpPr/>
      </dsp:nvSpPr>
      <dsp:spPr>
        <a:xfrm>
          <a:off x="4245703" y="1001298"/>
          <a:ext cx="146784" cy="595910"/>
        </a:xfrm>
        <a:custGeom>
          <a:avLst/>
          <a:gdLst/>
          <a:ahLst/>
          <a:cxnLst/>
          <a:rect l="0" t="0" r="0" b="0"/>
          <a:pathLst>
            <a:path>
              <a:moveTo>
                <a:pt x="146784" y="0"/>
              </a:moveTo>
              <a:lnTo>
                <a:pt x="146784" y="595910"/>
              </a:lnTo>
              <a:lnTo>
                <a:pt x="0" y="59591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92A22-D260-47FA-B674-E731C372E440}">
      <dsp:nvSpPr>
        <dsp:cNvPr id="0" name=""/>
        <dsp:cNvSpPr/>
      </dsp:nvSpPr>
      <dsp:spPr>
        <a:xfrm>
          <a:off x="4392487" y="1001298"/>
          <a:ext cx="3767053" cy="2029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092"/>
              </a:lnTo>
              <a:lnTo>
                <a:pt x="3767053" y="1899092"/>
              </a:lnTo>
              <a:lnTo>
                <a:pt x="3767053" y="202985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41781-7BC8-43F3-B0F5-4EF11F5782EF}">
      <dsp:nvSpPr>
        <dsp:cNvPr id="0" name=""/>
        <dsp:cNvSpPr/>
      </dsp:nvSpPr>
      <dsp:spPr>
        <a:xfrm>
          <a:off x="4392487" y="1001298"/>
          <a:ext cx="2260231" cy="2029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092"/>
              </a:lnTo>
              <a:lnTo>
                <a:pt x="2260231" y="1899092"/>
              </a:lnTo>
              <a:lnTo>
                <a:pt x="2260231" y="202985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23394-7E36-463F-AB08-7113ABCFA3E5}">
      <dsp:nvSpPr>
        <dsp:cNvPr id="0" name=""/>
        <dsp:cNvSpPr/>
      </dsp:nvSpPr>
      <dsp:spPr>
        <a:xfrm>
          <a:off x="4392487" y="1001298"/>
          <a:ext cx="753410" cy="2029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092"/>
              </a:lnTo>
              <a:lnTo>
                <a:pt x="753410" y="1899092"/>
              </a:lnTo>
              <a:lnTo>
                <a:pt x="753410" y="202985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1C980-018D-4402-A0C9-8CFA2B041D84}">
      <dsp:nvSpPr>
        <dsp:cNvPr id="0" name=""/>
        <dsp:cNvSpPr/>
      </dsp:nvSpPr>
      <dsp:spPr>
        <a:xfrm>
          <a:off x="3639077" y="1001298"/>
          <a:ext cx="753410" cy="2029850"/>
        </a:xfrm>
        <a:custGeom>
          <a:avLst/>
          <a:gdLst/>
          <a:ahLst/>
          <a:cxnLst/>
          <a:rect l="0" t="0" r="0" b="0"/>
          <a:pathLst>
            <a:path>
              <a:moveTo>
                <a:pt x="753410" y="0"/>
              </a:moveTo>
              <a:lnTo>
                <a:pt x="753410" y="1899092"/>
              </a:lnTo>
              <a:lnTo>
                <a:pt x="0" y="1899092"/>
              </a:lnTo>
              <a:lnTo>
                <a:pt x="0" y="202985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46408-3749-493F-BA6E-E913140F52B3}">
      <dsp:nvSpPr>
        <dsp:cNvPr id="0" name=""/>
        <dsp:cNvSpPr/>
      </dsp:nvSpPr>
      <dsp:spPr>
        <a:xfrm>
          <a:off x="2132256" y="1001298"/>
          <a:ext cx="2260231" cy="2029850"/>
        </a:xfrm>
        <a:custGeom>
          <a:avLst/>
          <a:gdLst/>
          <a:ahLst/>
          <a:cxnLst/>
          <a:rect l="0" t="0" r="0" b="0"/>
          <a:pathLst>
            <a:path>
              <a:moveTo>
                <a:pt x="2260231" y="0"/>
              </a:moveTo>
              <a:lnTo>
                <a:pt x="2260231" y="1899092"/>
              </a:lnTo>
              <a:lnTo>
                <a:pt x="0" y="1899092"/>
              </a:lnTo>
              <a:lnTo>
                <a:pt x="0" y="202985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4FAFF-1480-4BD8-B2E3-E6B1E0F09AE2}">
      <dsp:nvSpPr>
        <dsp:cNvPr id="0" name=""/>
        <dsp:cNvSpPr/>
      </dsp:nvSpPr>
      <dsp:spPr>
        <a:xfrm>
          <a:off x="625434" y="1001298"/>
          <a:ext cx="3767053" cy="2029850"/>
        </a:xfrm>
        <a:custGeom>
          <a:avLst/>
          <a:gdLst/>
          <a:ahLst/>
          <a:cxnLst/>
          <a:rect l="0" t="0" r="0" b="0"/>
          <a:pathLst>
            <a:path>
              <a:moveTo>
                <a:pt x="3767053" y="0"/>
              </a:moveTo>
              <a:lnTo>
                <a:pt x="3767053" y="1899092"/>
              </a:lnTo>
              <a:lnTo>
                <a:pt x="0" y="1899092"/>
              </a:lnTo>
              <a:lnTo>
                <a:pt x="0" y="202985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C1126-7D5F-44CF-B678-00F89AE187C2}">
      <dsp:nvSpPr>
        <dsp:cNvPr id="0" name=""/>
        <dsp:cNvSpPr/>
      </dsp:nvSpPr>
      <dsp:spPr>
        <a:xfrm>
          <a:off x="3769834" y="378645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>
              <a:solidFill>
                <a:schemeClr val="tx1"/>
              </a:solidFill>
            </a:rPr>
            <a:t>Dirección Ejecutiva</a:t>
          </a:r>
          <a:endParaRPr lang="es-ES" sz="1100" b="0" kern="1200" dirty="0">
            <a:solidFill>
              <a:schemeClr val="tx1"/>
            </a:solidFill>
          </a:endParaRPr>
        </a:p>
      </dsp:txBody>
      <dsp:txXfrm>
        <a:off x="3769834" y="378645"/>
        <a:ext cx="1245306" cy="622653"/>
      </dsp:txXfrm>
    </dsp:sp>
    <dsp:sp modelId="{C00BCF24-12ED-47A1-BDE6-0E4DC1ADF6F3}">
      <dsp:nvSpPr>
        <dsp:cNvPr id="0" name=""/>
        <dsp:cNvSpPr/>
      </dsp:nvSpPr>
      <dsp:spPr>
        <a:xfrm>
          <a:off x="2781" y="3031149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Dirección de Precios, Tarifas e Inversiones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2781" y="3031149"/>
        <a:ext cx="1245306" cy="622653"/>
      </dsp:txXfrm>
    </dsp:sp>
    <dsp:sp modelId="{413D4737-2E3C-4C79-9B85-FB77D0451D03}">
      <dsp:nvSpPr>
        <dsp:cNvPr id="0" name=""/>
        <dsp:cNvSpPr/>
      </dsp:nvSpPr>
      <dsp:spPr>
        <a:xfrm>
          <a:off x="1509602" y="3031149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Dirección de Derechos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y Obligaciones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1509602" y="3031149"/>
        <a:ext cx="1245306" cy="622653"/>
      </dsp:txXfrm>
    </dsp:sp>
    <dsp:sp modelId="{34AA2059-DDA3-4B51-A357-C0A12A3F4854}">
      <dsp:nvSpPr>
        <dsp:cNvPr id="0" name=""/>
        <dsp:cNvSpPr/>
      </dsp:nvSpPr>
      <dsp:spPr>
        <a:xfrm>
          <a:off x="3016423" y="3031149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Dirección de Control de Operaciones, Calidad y Protección al Consumidor – Área 1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3016423" y="3031149"/>
        <a:ext cx="1245306" cy="622653"/>
      </dsp:txXfrm>
    </dsp:sp>
    <dsp:sp modelId="{807C09E1-3DCD-40BE-A83A-21893C82ADF3}">
      <dsp:nvSpPr>
        <dsp:cNvPr id="0" name=""/>
        <dsp:cNvSpPr/>
      </dsp:nvSpPr>
      <dsp:spPr>
        <a:xfrm>
          <a:off x="4523245" y="3031149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Dirección de Control de Operaciones, Calidad y Protección al Consumidor – Área 2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4523245" y="3031149"/>
        <a:ext cx="1245306" cy="622653"/>
      </dsp:txXfrm>
    </dsp:sp>
    <dsp:sp modelId="{58E73049-1E0B-4F9C-A653-8941AEDB7540}">
      <dsp:nvSpPr>
        <dsp:cNvPr id="0" name=""/>
        <dsp:cNvSpPr/>
      </dsp:nvSpPr>
      <dsp:spPr>
        <a:xfrm>
          <a:off x="6030066" y="3031149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Dirección Legal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6030066" y="3031149"/>
        <a:ext cx="1245306" cy="622653"/>
      </dsp:txXfrm>
    </dsp:sp>
    <dsp:sp modelId="{C79573F1-1961-460B-B468-82E564A84748}">
      <dsp:nvSpPr>
        <dsp:cNvPr id="0" name=""/>
        <dsp:cNvSpPr/>
      </dsp:nvSpPr>
      <dsp:spPr>
        <a:xfrm>
          <a:off x="7536887" y="3031149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Dirección Administrativa Financiera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7536887" y="3031149"/>
        <a:ext cx="1245306" cy="622653"/>
      </dsp:txXfrm>
    </dsp:sp>
    <dsp:sp modelId="{C0BC1BEC-6FFB-4400-BEBB-4E20BE4CCAFF}">
      <dsp:nvSpPr>
        <dsp:cNvPr id="0" name=""/>
        <dsp:cNvSpPr/>
      </dsp:nvSpPr>
      <dsp:spPr>
        <a:xfrm>
          <a:off x="3000396" y="1285882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Gestión Estratégica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3000396" y="1285882"/>
        <a:ext cx="1245306" cy="622653"/>
      </dsp:txXfrm>
    </dsp:sp>
    <dsp:sp modelId="{807947A0-FC61-4BDE-935E-93A560514823}">
      <dsp:nvSpPr>
        <dsp:cNvPr id="0" name=""/>
        <dsp:cNvSpPr/>
      </dsp:nvSpPr>
      <dsp:spPr>
        <a:xfrm>
          <a:off x="4523245" y="1262813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Tecnologías de Información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4523245" y="1262813"/>
        <a:ext cx="1245306" cy="622653"/>
      </dsp:txXfrm>
    </dsp:sp>
    <dsp:sp modelId="{CE8B24E9-B5D5-4F49-B4EC-AC2F6F2DE538}">
      <dsp:nvSpPr>
        <dsp:cNvPr id="0" name=""/>
        <dsp:cNvSpPr/>
      </dsp:nvSpPr>
      <dsp:spPr>
        <a:xfrm>
          <a:off x="3016423" y="2146981"/>
          <a:ext cx="1245306" cy="622653"/>
        </a:xfrm>
        <a:prstGeom prst="rect">
          <a:avLst/>
        </a:prstGeom>
        <a:solidFill>
          <a:srgbClr val="FFCC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Auditoría Interna</a:t>
          </a:r>
          <a:endParaRPr lang="es-ES" sz="1000" b="0" kern="1200" dirty="0">
            <a:solidFill>
              <a:schemeClr val="tx1"/>
            </a:solidFill>
          </a:endParaRPr>
        </a:p>
      </dsp:txBody>
      <dsp:txXfrm>
        <a:off x="3016423" y="2146981"/>
        <a:ext cx="1245306" cy="622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9C63-F850-4B41-8D4B-B7A669973B7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B5607-BEF2-4EF9-A3A5-26AB6E65FBB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2896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183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4434" y="0"/>
            <a:ext cx="3057183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AF04-FCC2-4463-B66F-9CD282D7A63C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4998" y="4422345"/>
            <a:ext cx="5643269" cy="41886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1710"/>
            <a:ext cx="3057183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4434" y="8841710"/>
            <a:ext cx="3057183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4B0A8-ECAF-4065-8047-3031B0A45B2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856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B0A8-ECAF-4065-8047-3031B0A45B27}" type="slidenum">
              <a:rPr lang="es-BO" smtClean="0"/>
              <a:pPr/>
              <a:t>11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7719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B0A8-ECAF-4065-8047-3031B0A45B27}" type="slidenum">
              <a:rPr lang="es-BO" smtClean="0"/>
              <a:t>19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7638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4B0A8-ECAF-4065-8047-3031B0A45B27}" type="slidenum">
              <a:rPr lang="es-BO" smtClean="0"/>
              <a:t>21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6219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B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C8D921-66C9-495A-B3DB-E645880F63E4}" type="datetimeFigureOut">
              <a:rPr lang="es-BO" smtClean="0"/>
              <a:t>15/01/2013</a:t>
            </a:fld>
            <a:endParaRPr lang="es-B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44C7A8-D2A7-417E-81E0-AF520E9571F4}" type="slidenum">
              <a:rPr lang="es-BO" smtClean="0"/>
              <a:t>‹Nº›</a:t>
            </a:fld>
            <a:endParaRPr lang="es-B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5496" y="2060848"/>
            <a:ext cx="9144000" cy="230425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Rendición publica de cuentas </a:t>
            </a:r>
          </a:p>
          <a:p>
            <a:pPr algn="ctr">
              <a:defRPr/>
            </a:pPr>
            <a:r>
              <a:rPr lang="es-E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final Gestión 2012 </a:t>
            </a:r>
          </a:p>
          <a:p>
            <a:pPr algn="ctr">
              <a:defRPr/>
            </a:pPr>
            <a:r>
              <a:rPr lang="es-E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inicial gestión 2013</a:t>
            </a:r>
            <a:endParaRPr lang="es-ES" sz="44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5796136" y="5373216"/>
            <a:ext cx="3357563" cy="771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Richard </a:t>
            </a:r>
            <a:r>
              <a:rPr lang="es-ES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Alcócer</a:t>
            </a:r>
            <a:r>
              <a:rPr lang="es-E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Garnica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BO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Paz, enero 2013</a:t>
            </a:r>
            <a:endParaRPr lang="es-ES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10 Imagen" descr="C:\Users\cdorado\AppData\Local\Microsoft\Windows\Temporary Internet Files\Content.Outlook\EYBUZSN7\LOGOA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376264" cy="1584582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8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264318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+mj-lt"/>
              </a:rPr>
              <a:t>EJECUCIÓN PRESPUESTARIA</a:t>
            </a:r>
          </a:p>
          <a:p>
            <a:pPr algn="ctr"/>
            <a:r>
              <a:rPr lang="es-ES" sz="4400" b="1" dirty="0" smtClean="0">
                <a:latin typeface="+mj-lt"/>
              </a:rPr>
              <a:t>2012</a:t>
            </a:r>
            <a:endParaRPr lang="es-E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62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260648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BO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Ejecución Presupuestaria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64369"/>
              </p:ext>
            </p:extLst>
          </p:nvPr>
        </p:nvGraphicFramePr>
        <p:xfrm>
          <a:off x="395536" y="1804789"/>
          <a:ext cx="8568952" cy="22002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9380"/>
                <a:gridCol w="1728192"/>
                <a:gridCol w="1656184"/>
                <a:gridCol w="1509092"/>
                <a:gridCol w="936104"/>
              </a:tblGrid>
              <a:tr h="30532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Descripción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Presupuesto Vigente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Ejecutado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Saldo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%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</a:tr>
              <a:tr h="2432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800" u="none" strike="noStrike" dirty="0">
                          <a:effectLst/>
                        </a:rPr>
                        <a:t>Servicios Personales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14.826.096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800" u="none" strike="noStrike" dirty="0" smtClean="0">
                          <a:effectLst/>
                        </a:rPr>
                        <a:t>14.314.449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511.647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96,55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32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800" u="none" strike="noStrike" dirty="0">
                          <a:effectLst/>
                        </a:rPr>
                        <a:t>Servicios No Personales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8.724.570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800" u="none" strike="noStrike" dirty="0" smtClean="0">
                          <a:effectLst/>
                        </a:rPr>
                        <a:t>8.422.950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301.620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96,54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32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800" u="none" strike="noStrike" dirty="0">
                          <a:effectLst/>
                        </a:rPr>
                        <a:t>Materiales y Suministros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1.417.550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800" u="none" strike="noStrike" dirty="0" smtClean="0">
                          <a:effectLst/>
                        </a:rPr>
                        <a:t>1.350.477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67.073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95,27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32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800" u="none" strike="noStrike">
                          <a:effectLst/>
                        </a:rPr>
                        <a:t>Activos Reales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1.849.300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800" u="none" strike="noStrike" dirty="0" smtClean="0">
                          <a:effectLst/>
                        </a:rPr>
                        <a:t>1.709.912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139.388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92,46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32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800" u="none" strike="noStrike" dirty="0">
                          <a:effectLst/>
                        </a:rPr>
                        <a:t>Impuesto, Regalías y Tasas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1.000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800" u="none" strike="noStrike" dirty="0">
                          <a:effectLst/>
                        </a:rPr>
                        <a:t>17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983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1,66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9374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dirty="0">
                          <a:effectLst/>
                        </a:rPr>
                        <a:t>Total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26.818.516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25.797.805.121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1.020.711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96.19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19687"/>
              </p:ext>
            </p:extLst>
          </p:nvPr>
        </p:nvGraphicFramePr>
        <p:xfrm>
          <a:off x="395536" y="4415940"/>
          <a:ext cx="8568952" cy="8852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9380"/>
                <a:gridCol w="1728192"/>
                <a:gridCol w="1656184"/>
                <a:gridCol w="1509092"/>
                <a:gridCol w="936104"/>
              </a:tblGrid>
              <a:tr h="30532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Descripción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Presupuesto Vigente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Ejecutado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Saldo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%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</a:tr>
              <a:tr h="388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800" u="none" strike="noStrike" dirty="0">
                          <a:effectLst/>
                        </a:rPr>
                        <a:t>Transferencias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44.501.637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800" u="none" strike="noStrike" dirty="0" smtClean="0">
                          <a:effectLst/>
                        </a:rPr>
                        <a:t>44.378.355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123.282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99,72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5536" y="1461428"/>
            <a:ext cx="5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u="sng" dirty="0" smtClean="0"/>
              <a:t>Presupuesto de Funcionamiento</a:t>
            </a:r>
            <a:endParaRPr lang="es-BO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72162" y="4077072"/>
            <a:ext cx="5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u="sng" dirty="0" smtClean="0"/>
              <a:t>Presupuesto de Transferencias al TGN</a:t>
            </a:r>
            <a:endParaRPr lang="es-BO" sz="2000" b="1" u="sng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0184" y="996003"/>
            <a:ext cx="847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/>
              <a:t>El presupuesto aprobado de AE Bs71.320.153</a:t>
            </a:r>
            <a:endParaRPr lang="es-BO" sz="24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91847"/>
              </p:ext>
            </p:extLst>
          </p:nvPr>
        </p:nvGraphicFramePr>
        <p:xfrm>
          <a:off x="359024" y="5740971"/>
          <a:ext cx="8568952" cy="8924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9380"/>
                <a:gridCol w="1728192"/>
                <a:gridCol w="1656184"/>
                <a:gridCol w="1509092"/>
                <a:gridCol w="936104"/>
              </a:tblGrid>
              <a:tr h="233318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Descripción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Presupuesto Vigente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Ejecutado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Saldo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dirty="0">
                          <a:effectLst/>
                        </a:rPr>
                        <a:t>%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66"/>
                    </a:solidFill>
                  </a:tcPr>
                </a:tc>
              </a:tr>
              <a:tr h="3952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BO" sz="1800" u="none" strike="noStrike" dirty="0" smtClean="0">
                          <a:effectLst/>
                        </a:rPr>
                        <a:t>Total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71.320.153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BO" sz="1800" u="none" strike="noStrike" dirty="0" smtClean="0">
                          <a:effectLst/>
                        </a:rPr>
                        <a:t>70.176.160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 smtClean="0">
                          <a:effectLst/>
                        </a:rPr>
                        <a:t>1.143.993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u="none" strike="noStrike" dirty="0" smtClean="0">
                          <a:effectLst/>
                        </a:rPr>
                        <a:t>98,40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23528" y="5385149"/>
            <a:ext cx="5708108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u="sng" dirty="0" smtClean="0"/>
              <a:t>Ejecución Consolidado</a:t>
            </a:r>
            <a:endParaRPr lang="es-BO" sz="2000" b="1" u="sng" dirty="0"/>
          </a:p>
        </p:txBody>
      </p:sp>
    </p:spTree>
    <p:extLst>
      <p:ext uri="{BB962C8B-B14F-4D97-AF65-F5344CB8AC3E}">
        <p14:creationId xmlns:p14="http://schemas.microsoft.com/office/powerpoint/2010/main" val="32767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Gráfico"/>
          <p:cNvGraphicFramePr/>
          <p:nvPr>
            <p:extLst>
              <p:ext uri="{D42A27DB-BD31-4B8C-83A1-F6EECF244321}">
                <p14:modId xmlns:p14="http://schemas.microsoft.com/office/powerpoint/2010/main" val="2927884514"/>
              </p:ext>
            </p:extLst>
          </p:nvPr>
        </p:nvGraphicFramePr>
        <p:xfrm>
          <a:off x="197768" y="591317"/>
          <a:ext cx="8820472" cy="571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4283968" y="2564904"/>
            <a:ext cx="144016" cy="10801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1187624" y="298930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BO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Ejecución Presupuestaria del Gasto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5949280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200" b="1" dirty="0" smtClean="0"/>
              <a:t>El MEFP asignó a la AE el 43% de lo recaudado por tasas de regulación (Bs47.071.572), para su funcionamiento (Bs26.818.516)</a:t>
            </a:r>
            <a:endParaRPr lang="es-BO" sz="2200" b="1" dirty="0"/>
          </a:p>
        </p:txBody>
      </p:sp>
    </p:spTree>
    <p:extLst>
      <p:ext uri="{BB962C8B-B14F-4D97-AF65-F5344CB8AC3E}">
        <p14:creationId xmlns:p14="http://schemas.microsoft.com/office/powerpoint/2010/main" val="57552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264318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+mj-lt"/>
              </a:rPr>
              <a:t>ACTIVIDADES DE MAYOR IMPACTO SOCIAL Y ECONÓMICO</a:t>
            </a:r>
          </a:p>
          <a:p>
            <a:pPr algn="ctr"/>
            <a:r>
              <a:rPr lang="es-ES" sz="4400" b="1" dirty="0" smtClean="0">
                <a:latin typeface="+mj-lt"/>
              </a:rPr>
              <a:t>2012</a:t>
            </a:r>
            <a:endParaRPr lang="es-E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2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966806"/>
              </p:ext>
            </p:extLst>
          </p:nvPr>
        </p:nvGraphicFramePr>
        <p:xfrm>
          <a:off x="436684" y="2020513"/>
          <a:ext cx="8270632" cy="457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1 Rectángulo"/>
          <p:cNvSpPr/>
          <p:nvPr/>
        </p:nvSpPr>
        <p:spPr>
          <a:xfrm>
            <a:off x="107504" y="1124744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BO" sz="2200" b="1" i="1" dirty="0" smtClean="0">
                <a:latin typeface="Calibri" pitchFamily="34" charset="0"/>
                <a:cs typeface="Calibri" pitchFamily="34" charset="0"/>
              </a:rPr>
              <a:t>Inversiones aprobadas 67,5 Millones USD (Gestión 2012), beneficiando a 1,67 Millones de consumidores</a:t>
            </a:r>
            <a:endParaRPr lang="es-BO" sz="2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3568" y="44624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Inversiones en distribución </a:t>
            </a:r>
          </a:p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empresas del MEM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166270"/>
            <a:ext cx="8640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b="1" dirty="0"/>
              <a:t>Inversiones Aprobadas, Reconocidas y Número de Consumidores  en Distribución (2004-2012</a:t>
            </a:r>
            <a:r>
              <a:rPr lang="es-BO" sz="1600" dirty="0"/>
              <a:t>)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5593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1 Rectángulo"/>
          <p:cNvSpPr/>
          <p:nvPr/>
        </p:nvSpPr>
        <p:spPr>
          <a:xfrm>
            <a:off x="107504" y="1228690"/>
            <a:ext cx="892899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BO" sz="2200" b="1" i="1" dirty="0" smtClean="0">
                <a:latin typeface="Calibri" pitchFamily="34" charset="0"/>
                <a:cs typeface="Calibri" pitchFamily="34" charset="0"/>
              </a:rPr>
              <a:t>Inversiones Aprobadas 40 Millones USD (Gestión 2012)</a:t>
            </a:r>
            <a:endParaRPr lang="es-BO" sz="2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3568" y="44624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Inversiones en distribución</a:t>
            </a:r>
          </a:p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Sistemas Aislados y Menores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393380"/>
              </p:ext>
            </p:extLst>
          </p:nvPr>
        </p:nvGraphicFramePr>
        <p:xfrm>
          <a:off x="683568" y="1844824"/>
          <a:ext cx="7664725" cy="484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99592" y="199058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Inversiones</a:t>
            </a:r>
            <a:r>
              <a:rPr lang="en-US" b="1" dirty="0"/>
              <a:t> </a:t>
            </a:r>
            <a:r>
              <a:rPr lang="en-US" b="1" dirty="0" err="1"/>
              <a:t>programadas</a:t>
            </a:r>
            <a:r>
              <a:rPr lang="en-US" b="1" dirty="0"/>
              <a:t> en los </a:t>
            </a:r>
            <a:r>
              <a:rPr lang="en-US" b="1" dirty="0" err="1"/>
              <a:t>Sistemas</a:t>
            </a:r>
            <a:r>
              <a:rPr lang="en-US" b="1" dirty="0"/>
              <a:t> </a:t>
            </a:r>
            <a:r>
              <a:rPr lang="en-US" b="1" dirty="0" err="1"/>
              <a:t>Aislados</a:t>
            </a:r>
            <a:r>
              <a:rPr lang="en-US" b="1" dirty="0"/>
              <a:t> y </a:t>
            </a:r>
            <a:r>
              <a:rPr lang="en-US" b="1" dirty="0" err="1"/>
              <a:t>Menores</a:t>
            </a:r>
            <a:r>
              <a:rPr lang="en-US" b="1" dirty="0"/>
              <a:t> (2008-2012</a:t>
            </a:r>
            <a:r>
              <a:rPr lang="en-US" dirty="0"/>
              <a:t>)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5674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1 Rectángulo"/>
          <p:cNvSpPr/>
          <p:nvPr/>
        </p:nvSpPr>
        <p:spPr>
          <a:xfrm>
            <a:off x="107504" y="1124744"/>
            <a:ext cx="892899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BO" sz="2200" b="1" i="1" dirty="0" smtClean="0">
                <a:latin typeface="Calibri" pitchFamily="34" charset="0"/>
                <a:cs typeface="Calibri" pitchFamily="34" charset="0"/>
              </a:rPr>
              <a:t>Inversiones Ejecutadas 200 Millones USD (Gestión 2012)</a:t>
            </a:r>
            <a:endParaRPr lang="es-BO" sz="2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3568" y="298930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Inversiones en Generación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146173"/>
              </p:ext>
            </p:extLst>
          </p:nvPr>
        </p:nvGraphicFramePr>
        <p:xfrm>
          <a:off x="647564" y="1628800"/>
          <a:ext cx="7848872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600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1 Rectángulo"/>
          <p:cNvSpPr/>
          <p:nvPr/>
        </p:nvSpPr>
        <p:spPr>
          <a:xfrm>
            <a:off x="181833" y="1316275"/>
            <a:ext cx="892899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BO" sz="2200" b="1" i="1" dirty="0" smtClean="0">
                <a:latin typeface="Calibri" pitchFamily="34" charset="0"/>
                <a:cs typeface="Calibri" pitchFamily="34" charset="0"/>
              </a:rPr>
              <a:t>Inversiones Ejecutadas 62 Millones USD (Gestión 2012)</a:t>
            </a:r>
            <a:endParaRPr lang="es-BO" sz="2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02149" y="202078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Inversiones en transmisión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31965" y="2062589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BO" dirty="0"/>
              <a:t>Inversiones en </a:t>
            </a:r>
            <a:r>
              <a:rPr lang="es-BO" dirty="0" smtClean="0"/>
              <a:t>Transmisión Periodo 2006- </a:t>
            </a:r>
            <a:r>
              <a:rPr lang="es-BO" dirty="0"/>
              <a:t>2012</a:t>
            </a:r>
          </a:p>
          <a:p>
            <a:endParaRPr lang="es-BO" dirty="0"/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856461"/>
              </p:ext>
            </p:extLst>
          </p:nvPr>
        </p:nvGraphicFramePr>
        <p:xfrm>
          <a:off x="181833" y="2420888"/>
          <a:ext cx="8769705" cy="344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097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460147"/>
              </p:ext>
            </p:extLst>
          </p:nvPr>
        </p:nvGraphicFramePr>
        <p:xfrm>
          <a:off x="611560" y="2477026"/>
          <a:ext cx="7704856" cy="23921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56384"/>
                <a:gridCol w="1440160"/>
                <a:gridCol w="1080120"/>
                <a:gridCol w="1728192"/>
              </a:tblGrid>
              <a:tr h="465908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EMPRESA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DEPARTAMENTO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IMPACTO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CONSUMIDORES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465908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smtClean="0">
                          <a:effectLst/>
                        </a:rPr>
                        <a:t>Cooperativa </a:t>
                      </a:r>
                      <a:r>
                        <a:rPr lang="es-BO" sz="1600" u="none" strike="noStrike" dirty="0">
                          <a:effectLst/>
                        </a:rPr>
                        <a:t>Eléctrica </a:t>
                      </a:r>
                      <a:r>
                        <a:rPr lang="es-BO" sz="1600" u="none" strike="noStrike" dirty="0" err="1">
                          <a:effectLst/>
                        </a:rPr>
                        <a:t>Riberalta</a:t>
                      </a:r>
                      <a:r>
                        <a:rPr lang="es-BO" sz="1600" u="none" strike="noStrike" dirty="0">
                          <a:effectLst/>
                        </a:rPr>
                        <a:t> Ltda.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u="none" strike="noStrike" dirty="0">
                          <a:effectLst/>
                        </a:rPr>
                        <a:t>Beni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u="none" strike="noStrike" dirty="0">
                          <a:effectLst/>
                        </a:rPr>
                        <a:t>-5,00%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15.142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908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smtClean="0">
                          <a:effectLst/>
                        </a:rPr>
                        <a:t>Cooperativa de </a:t>
                      </a:r>
                      <a:r>
                        <a:rPr lang="es-BO" sz="1600" u="none" strike="noStrike" dirty="0">
                          <a:effectLst/>
                        </a:rPr>
                        <a:t>Servicios Eléctricos Tupiza </a:t>
                      </a:r>
                      <a:r>
                        <a:rPr lang="es-BO" sz="1600" u="none" strike="noStrike" dirty="0" err="1">
                          <a:effectLst/>
                        </a:rPr>
                        <a:t>Ltda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u="none" strike="noStrike" dirty="0">
                          <a:effectLst/>
                        </a:rPr>
                        <a:t>Potosí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u="none" strike="noStrike" dirty="0">
                          <a:effectLst/>
                        </a:rPr>
                        <a:t>-1,30%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7.706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908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>
                          <a:effectLst/>
                        </a:rPr>
                        <a:t>Empresa de Distribución </a:t>
                      </a:r>
                      <a:r>
                        <a:rPr lang="es-BO" sz="1600" u="none" strike="noStrike" dirty="0" err="1">
                          <a:effectLst/>
                        </a:rPr>
                        <a:t>Larecaja</a:t>
                      </a:r>
                      <a:r>
                        <a:rPr lang="es-BO" sz="1600" u="none" strike="noStrike" dirty="0">
                          <a:effectLst/>
                        </a:rPr>
                        <a:t> S.A.M.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u="none" strike="noStrike" dirty="0">
                          <a:effectLst/>
                        </a:rPr>
                        <a:t>La Paz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u="none" strike="noStrike" dirty="0">
                          <a:effectLst/>
                        </a:rPr>
                        <a:t>-13,20%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22.446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90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 Consumidores Beneficiados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45.294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67017" y="298930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Aprobación de estudios tarifarios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1268760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200" b="1" i="1" dirty="0" smtClean="0">
                <a:latin typeface="Calibri" pitchFamily="34" charset="0"/>
                <a:cs typeface="Calibri" pitchFamily="34" charset="0"/>
              </a:rPr>
              <a:t>Durante la gestión se aprobaron 3 estudios tarifarios, donde se presentaron disminuciones en las tarifas de las empresas </a:t>
            </a:r>
            <a:endParaRPr lang="es-BO" sz="2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6477" y="2132856"/>
            <a:ext cx="7923955" cy="38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BO" b="1" dirty="0"/>
              <a:t>Estudios Tarifarios Aprobados</a:t>
            </a:r>
          </a:p>
        </p:txBody>
      </p:sp>
    </p:spTree>
    <p:extLst>
      <p:ext uri="{BB962C8B-B14F-4D97-AF65-F5344CB8AC3E}">
        <p14:creationId xmlns:p14="http://schemas.microsoft.com/office/powerpoint/2010/main" val="228346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3985" y="298930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BO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Control </a:t>
            </a:r>
            <a:r>
              <a:rPr lang="es-BO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Aplicación Tarifaria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53198"/>
              </p:ext>
            </p:extLst>
          </p:nvPr>
        </p:nvGraphicFramePr>
        <p:xfrm>
          <a:off x="611560" y="1853720"/>
          <a:ext cx="8231795" cy="48129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03203"/>
                <a:gridCol w="2598595"/>
                <a:gridCol w="1368152"/>
                <a:gridCol w="1361845"/>
              </a:tblGrid>
              <a:tr h="39638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1" dirty="0" smtClean="0">
                          <a:effectLst/>
                        </a:rPr>
                        <a:t>Importes </a:t>
                      </a:r>
                      <a:r>
                        <a:rPr lang="es-BO" sz="1800" b="1" dirty="0">
                          <a:effectLst/>
                        </a:rPr>
                        <a:t>a ser Devueltos a Consumidores por Revisión de Aplicación Tarifaria </a:t>
                      </a:r>
                      <a:endParaRPr lang="es-BO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45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Empresa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Departamento</a:t>
                      </a:r>
                      <a:endParaRPr lang="es-B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Monto a Devolver (Bs)</a:t>
                      </a:r>
                      <a:endParaRPr lang="es-B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Usuarios </a:t>
                      </a:r>
                      <a:r>
                        <a:rPr lang="es-BO" sz="1800" dirty="0" smtClean="0">
                          <a:effectLst/>
                        </a:rPr>
                        <a:t>Beneficiados</a:t>
                      </a:r>
                      <a:endParaRPr lang="es-B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0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ELECTROPAZ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La Paz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1.107.162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</a:rPr>
                        <a:t>2.615 </a:t>
                      </a:r>
                      <a:endParaRPr lang="es-B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SEYSA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La Paz/Yungas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</a:rPr>
                        <a:t>60.642</a:t>
                      </a:r>
                      <a:endParaRPr lang="es-B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</a:rPr>
                        <a:t>13.581 </a:t>
                      </a:r>
                      <a:endParaRPr lang="es-B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ENDE </a:t>
                      </a:r>
                      <a:r>
                        <a:rPr lang="es-BO" sz="1800" dirty="0">
                          <a:effectLst/>
                        </a:rPr>
                        <a:t>- Sistema San Borja y </a:t>
                      </a:r>
                      <a:r>
                        <a:rPr lang="es-BO" sz="1800" dirty="0" err="1">
                          <a:effectLst/>
                        </a:rPr>
                        <a:t>Yucumo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Beni/</a:t>
                      </a:r>
                      <a:r>
                        <a:rPr lang="es-BO" sz="1800" dirty="0" err="1">
                          <a:effectLst/>
                        </a:rPr>
                        <a:t>Yucumo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18.149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</a:rPr>
                        <a:t>2.060 </a:t>
                      </a:r>
                      <a:endParaRPr lang="es-B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ENDE </a:t>
                      </a:r>
                      <a:r>
                        <a:rPr lang="es-BO" sz="1800" dirty="0">
                          <a:effectLst/>
                        </a:rPr>
                        <a:t>- Sistema Trinidad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Beni/Trinidad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431.397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</a:rPr>
                        <a:t>42.223 </a:t>
                      </a:r>
                      <a:endParaRPr lang="es-B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COSEGUA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Beni/</a:t>
                      </a:r>
                      <a:r>
                        <a:rPr lang="es-BO" sz="1800" dirty="0" err="1">
                          <a:effectLst/>
                        </a:rPr>
                        <a:t>Guayaramerin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6.664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52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COSERMO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Chuquisaca/Monteagudo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60.692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22.971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COSERCA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Chuquisaca/Camargo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47.855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</a:rPr>
                        <a:t>674 </a:t>
                      </a:r>
                      <a:endParaRPr lang="es-B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ELEPSA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Cochabamba/Punata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135.348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</a:rPr>
                        <a:t>5.991 </a:t>
                      </a:r>
                      <a:endParaRPr lang="es-B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CRE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</a:rPr>
                        <a:t>Santa Cruz</a:t>
                      </a:r>
                      <a:endParaRPr lang="es-B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20.307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462.187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</a:rPr>
                        <a:t>SETAR</a:t>
                      </a:r>
                      <a:endParaRPr lang="es-BO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</a:rPr>
                        <a:t>Tarija</a:t>
                      </a:r>
                      <a:endParaRPr lang="es-B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125.219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</a:rPr>
                        <a:t>83.710 </a:t>
                      </a:r>
                      <a:endParaRPr lang="es-B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1" dirty="0">
                          <a:effectLst/>
                        </a:rPr>
                        <a:t>Total</a:t>
                      </a:r>
                      <a:endParaRPr lang="es-B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1" dirty="0">
                          <a:effectLst/>
                        </a:rPr>
                        <a:t>2.013.435</a:t>
                      </a:r>
                      <a:endParaRPr lang="es-B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1" dirty="0">
                          <a:effectLst/>
                        </a:rPr>
                        <a:t>636.064 </a:t>
                      </a:r>
                      <a:endParaRPr lang="es-BO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1052736"/>
            <a:ext cx="9130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200" b="1" i="1" dirty="0" smtClean="0">
                <a:latin typeface="Calibri" pitchFamily="34" charset="0"/>
                <a:cs typeface="Calibri" pitchFamily="34" charset="0"/>
              </a:rPr>
              <a:t>Verificación de la correcta aplicación de estructuras tarifarias  en empresas de distribución, cuya mala aplicación genera devoluciones a los usuarios</a:t>
            </a:r>
            <a:endParaRPr lang="es-BO" sz="22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404664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s-BO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Creación y NATURALEZA </a:t>
            </a:r>
            <a:r>
              <a:rPr lang="es-BO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LA AE</a:t>
            </a: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28915" y="1268760"/>
            <a:ext cx="8463508" cy="525658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400" b="1" u="sng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AUTORIDAD DE FISCALIZACIÓN Y CONTROL SOCIAL DE  ELECTRICIDAD.</a:t>
            </a:r>
          </a:p>
          <a:p>
            <a:pPr algn="ctr">
              <a:defRPr/>
            </a:pPr>
            <a:r>
              <a:rPr lang="es-ES" sz="2000" b="1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creada mediante el Decreto </a:t>
            </a:r>
            <a:r>
              <a:rPr lang="es-ES" sz="2000" b="1" cap="none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es-ES" sz="2000" b="1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upremo 071/2009,  09 de abril 2009.</a:t>
            </a:r>
          </a:p>
          <a:p>
            <a:pPr>
              <a:defRPr/>
            </a:pPr>
            <a:endParaRPr lang="es-ES" sz="2400" b="1" cap="none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" sz="2400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Determina su estructura organizativa.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" sz="2400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Define competencias y atribuciones.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" sz="2400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Define su Naturaleza Institucional.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ES" sz="2400" cap="none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2400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(Institución publica técnica y operativa, con personalidad jurídica y patrimonio propio, independencia administrativa, financiera, legal, técnica. Supeditada la Ministerio de Hidrocarburos y Energía).</a:t>
            </a:r>
          </a:p>
        </p:txBody>
      </p:sp>
    </p:spTree>
    <p:extLst>
      <p:ext uri="{BB962C8B-B14F-4D97-AF65-F5344CB8AC3E}">
        <p14:creationId xmlns:p14="http://schemas.microsoft.com/office/powerpoint/2010/main" val="17378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404664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Tarifa Dignidad – Gestión 2012 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27112" y="3576291"/>
            <a:ext cx="12700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sz="170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10425" y="3576291"/>
            <a:ext cx="12700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sz="1700">
              <a:solidFill>
                <a:schemeClr val="bg2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54375" y="3576291"/>
            <a:ext cx="12700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sz="1700">
              <a:solidFill>
                <a:schemeClr val="bg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354512" y="3576291"/>
            <a:ext cx="12700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sz="1700">
              <a:solidFill>
                <a:schemeClr val="bg2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716587" y="3576291"/>
            <a:ext cx="12700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sz="1700">
              <a:solidFill>
                <a:schemeClr val="bg2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941512" y="980728"/>
            <a:ext cx="5257800" cy="5334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>
                  <a:alpha val="25998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sz="1700">
              <a:solidFill>
                <a:schemeClr val="bg2"/>
              </a:solidFill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980728"/>
            <a:ext cx="14779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917353"/>
            <a:ext cx="98425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1403003"/>
            <a:ext cx="20637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966816"/>
            <a:ext cx="102076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77866"/>
            <a:ext cx="93821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647603"/>
            <a:ext cx="24495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438303"/>
            <a:ext cx="113823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5373341"/>
            <a:ext cx="10334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93841"/>
            <a:ext cx="13366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951662" y="2422178"/>
            <a:ext cx="190500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Bs. </a:t>
            </a:r>
            <a:r>
              <a:rPr lang="es-E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5,254,554</a:t>
            </a:r>
            <a:endParaRPr lang="es-E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99,879(23.76%) </a:t>
            </a:r>
            <a:endParaRPr lang="es-ES" sz="1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800225" y="2565053"/>
            <a:ext cx="1439862" cy="576263"/>
          </a:xfrm>
          <a:custGeom>
            <a:avLst/>
            <a:gdLst>
              <a:gd name="T0" fmla="*/ 2147483647 w 966"/>
              <a:gd name="T1" fmla="*/ 2147483647 h 708"/>
              <a:gd name="T2" fmla="*/ 2147483647 w 966"/>
              <a:gd name="T3" fmla="*/ 2147483647 h 708"/>
              <a:gd name="T4" fmla="*/ 0 w 966"/>
              <a:gd name="T5" fmla="*/ 0 h 708"/>
              <a:gd name="T6" fmla="*/ 0 60000 65536"/>
              <a:gd name="T7" fmla="*/ 0 60000 65536"/>
              <a:gd name="T8" fmla="*/ 0 60000 65536"/>
              <a:gd name="T9" fmla="*/ 0 w 966"/>
              <a:gd name="T10" fmla="*/ 0 h 708"/>
              <a:gd name="T11" fmla="*/ 966 w 966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6" h="708">
                <a:moveTo>
                  <a:pt x="966" y="708"/>
                </a:moveTo>
                <a:lnTo>
                  <a:pt x="438" y="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BO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5976937" y="2739678"/>
            <a:ext cx="1077913" cy="11938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0 h 1056"/>
              <a:gd name="T6" fmla="*/ 0 60000 65536"/>
              <a:gd name="T7" fmla="*/ 0 60000 65536"/>
              <a:gd name="T8" fmla="*/ 0 60000 65536"/>
              <a:gd name="T9" fmla="*/ 0 w 1200"/>
              <a:gd name="T10" fmla="*/ 0 h 1056"/>
              <a:gd name="T11" fmla="*/ 1200 w 1200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056">
                <a:moveTo>
                  <a:pt x="0" y="1056"/>
                </a:moveTo>
                <a:lnTo>
                  <a:pt x="810" y="0"/>
                </a:lnTo>
                <a:lnTo>
                  <a:pt x="1200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BO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4968875" y="4073178"/>
            <a:ext cx="2354262" cy="868363"/>
          </a:xfrm>
          <a:custGeom>
            <a:avLst/>
            <a:gdLst>
              <a:gd name="T0" fmla="*/ 0 w 1488"/>
              <a:gd name="T1" fmla="*/ 2147483647 h 240"/>
              <a:gd name="T2" fmla="*/ 2147483647 w 1488"/>
              <a:gd name="T3" fmla="*/ 0 h 240"/>
              <a:gd name="T4" fmla="*/ 2147483647 w 1488"/>
              <a:gd name="T5" fmla="*/ 0 h 240"/>
              <a:gd name="T6" fmla="*/ 0 60000 65536"/>
              <a:gd name="T7" fmla="*/ 0 60000 65536"/>
              <a:gd name="T8" fmla="*/ 0 60000 65536"/>
              <a:gd name="T9" fmla="*/ 0 w 1488"/>
              <a:gd name="T10" fmla="*/ 0 h 240"/>
              <a:gd name="T11" fmla="*/ 1488 w 148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240">
                <a:moveTo>
                  <a:pt x="0" y="240"/>
                </a:moveTo>
                <a:lnTo>
                  <a:pt x="1050" y="0"/>
                </a:lnTo>
                <a:lnTo>
                  <a:pt x="1488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BO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1800225" y="3501678"/>
            <a:ext cx="2447925" cy="360363"/>
          </a:xfrm>
          <a:custGeom>
            <a:avLst/>
            <a:gdLst>
              <a:gd name="T0" fmla="*/ 2147483647 w 1572"/>
              <a:gd name="T1" fmla="*/ 2147483647 h 318"/>
              <a:gd name="T2" fmla="*/ 2147483647 w 1572"/>
              <a:gd name="T3" fmla="*/ 0 h 318"/>
              <a:gd name="T4" fmla="*/ 0 w 1572"/>
              <a:gd name="T5" fmla="*/ 0 h 318"/>
              <a:gd name="T6" fmla="*/ 0 60000 65536"/>
              <a:gd name="T7" fmla="*/ 0 60000 65536"/>
              <a:gd name="T8" fmla="*/ 0 60000 65536"/>
              <a:gd name="T9" fmla="*/ 0 w 1572"/>
              <a:gd name="T10" fmla="*/ 0 h 318"/>
              <a:gd name="T11" fmla="*/ 1572 w 1572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2" h="318">
                <a:moveTo>
                  <a:pt x="1572" y="318"/>
                </a:move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BO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2108200" y="4581178"/>
            <a:ext cx="1060450" cy="134938"/>
          </a:xfrm>
          <a:custGeom>
            <a:avLst/>
            <a:gdLst>
              <a:gd name="T0" fmla="*/ 2147483647 w 678"/>
              <a:gd name="T1" fmla="*/ 0 h 594"/>
              <a:gd name="T2" fmla="*/ 2147483647 w 678"/>
              <a:gd name="T3" fmla="*/ 2147483647 h 594"/>
              <a:gd name="T4" fmla="*/ 0 w 678"/>
              <a:gd name="T5" fmla="*/ 2147483647 h 594"/>
              <a:gd name="T6" fmla="*/ 0 60000 65536"/>
              <a:gd name="T7" fmla="*/ 0 60000 65536"/>
              <a:gd name="T8" fmla="*/ 0 60000 65536"/>
              <a:gd name="T9" fmla="*/ 0 w 678"/>
              <a:gd name="T10" fmla="*/ 0 h 594"/>
              <a:gd name="T11" fmla="*/ 678 w 678"/>
              <a:gd name="T12" fmla="*/ 594 h 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8" h="594">
                <a:moveTo>
                  <a:pt x="678" y="0"/>
                </a:moveTo>
                <a:lnTo>
                  <a:pt x="408" y="594"/>
                </a:lnTo>
                <a:lnTo>
                  <a:pt x="0" y="594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BO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 flipV="1">
            <a:off x="1944687" y="1630016"/>
            <a:ext cx="1223963" cy="71437"/>
          </a:xfrm>
          <a:custGeom>
            <a:avLst/>
            <a:gdLst>
              <a:gd name="T0" fmla="*/ 2147483647 w 966"/>
              <a:gd name="T1" fmla="*/ 2147483647 h 708"/>
              <a:gd name="T2" fmla="*/ 2147483647 w 966"/>
              <a:gd name="T3" fmla="*/ 2147483647 h 708"/>
              <a:gd name="T4" fmla="*/ 0 w 966"/>
              <a:gd name="T5" fmla="*/ 0 h 708"/>
              <a:gd name="T6" fmla="*/ 0 60000 65536"/>
              <a:gd name="T7" fmla="*/ 0 60000 65536"/>
              <a:gd name="T8" fmla="*/ 0 60000 65536"/>
              <a:gd name="T9" fmla="*/ 0 w 966"/>
              <a:gd name="T10" fmla="*/ 0 h 708"/>
              <a:gd name="T11" fmla="*/ 966 w 966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6" h="708">
                <a:moveTo>
                  <a:pt x="966" y="708"/>
                </a:moveTo>
                <a:lnTo>
                  <a:pt x="438" y="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BO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4679950" y="1269653"/>
            <a:ext cx="1693862" cy="1223963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0 h 1056"/>
              <a:gd name="T6" fmla="*/ 0 60000 65536"/>
              <a:gd name="T7" fmla="*/ 0 60000 65536"/>
              <a:gd name="T8" fmla="*/ 0 60000 65536"/>
              <a:gd name="T9" fmla="*/ 0 w 1200"/>
              <a:gd name="T10" fmla="*/ 0 h 1056"/>
              <a:gd name="T11" fmla="*/ 1200 w 1200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056">
                <a:moveTo>
                  <a:pt x="0" y="1056"/>
                </a:moveTo>
                <a:lnTo>
                  <a:pt x="810" y="0"/>
                </a:lnTo>
                <a:lnTo>
                  <a:pt x="1200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BO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2322512" y="5446366"/>
            <a:ext cx="1206500" cy="127000"/>
          </a:xfrm>
          <a:custGeom>
            <a:avLst/>
            <a:gdLst>
              <a:gd name="T0" fmla="*/ 2147483647 w 678"/>
              <a:gd name="T1" fmla="*/ 0 h 594"/>
              <a:gd name="T2" fmla="*/ 2147483647 w 678"/>
              <a:gd name="T3" fmla="*/ 2147483647 h 594"/>
              <a:gd name="T4" fmla="*/ 0 w 678"/>
              <a:gd name="T5" fmla="*/ 2147483647 h 594"/>
              <a:gd name="T6" fmla="*/ 0 60000 65536"/>
              <a:gd name="T7" fmla="*/ 0 60000 65536"/>
              <a:gd name="T8" fmla="*/ 0 60000 65536"/>
              <a:gd name="T9" fmla="*/ 0 w 678"/>
              <a:gd name="T10" fmla="*/ 0 h 594"/>
              <a:gd name="T11" fmla="*/ 678 w 678"/>
              <a:gd name="T12" fmla="*/ 594 h 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8" h="594">
                <a:moveTo>
                  <a:pt x="678" y="0"/>
                </a:moveTo>
                <a:lnTo>
                  <a:pt x="408" y="594"/>
                </a:lnTo>
                <a:lnTo>
                  <a:pt x="0" y="594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BO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275512" y="3858866"/>
            <a:ext cx="19050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1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Bs. </a:t>
            </a:r>
            <a:r>
              <a:rPr lang="es-ES" sz="1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2,171,603</a:t>
            </a:r>
            <a:endParaRPr lang="es-ES" sz="13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s-ES" sz="13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s-ES" sz="13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40,081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13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s-ES" sz="13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53.69%)</a:t>
            </a:r>
            <a:endParaRPr lang="es-ES" sz="1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7037387" y="4644678"/>
            <a:ext cx="1905000" cy="48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Bs.2,551,220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38,500 (45.15%)</a:t>
            </a:r>
            <a:endParaRPr lang="es-ES" sz="1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394450" y="1144241"/>
            <a:ext cx="1876425" cy="500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Bs. </a:t>
            </a:r>
            <a:r>
              <a:rPr lang="es-E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2,127,811</a:t>
            </a:r>
            <a:endParaRPr lang="es-E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28,380 (49.31%) </a:t>
            </a:r>
            <a:endParaRPr lang="es-ES" sz="1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17512" y="1556991"/>
            <a:ext cx="1905000" cy="44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_tradnl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Bs. </a:t>
            </a:r>
            <a:r>
              <a:rPr lang="es-ES_tradnl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298,696</a:t>
            </a:r>
            <a:endParaRPr lang="es-ES_tradnl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3,346(35.59% </a:t>
            </a:r>
            <a:r>
              <a:rPr 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s-ES" sz="1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36512" y="2422178"/>
            <a:ext cx="198120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_tradnl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Bs. </a:t>
            </a:r>
            <a:r>
              <a:rPr lang="es-ES_tradnl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25,138,089</a:t>
            </a:r>
            <a:endParaRPr lang="es-ES_tradnl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340,998 </a:t>
            </a:r>
            <a:r>
              <a:rPr 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59.61%)</a:t>
            </a:r>
            <a:endParaRPr lang="es-ES" sz="1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6512" y="3357216"/>
            <a:ext cx="2016125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Bs. </a:t>
            </a:r>
            <a:r>
              <a:rPr lang="es-E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13,420,671</a:t>
            </a:r>
            <a:endParaRPr lang="es-E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202,109 </a:t>
            </a:r>
            <a:r>
              <a:rPr 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53.82%)</a:t>
            </a:r>
            <a:endParaRPr lang="es-ES" sz="1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22262" y="4430366"/>
            <a:ext cx="1905000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Bs. </a:t>
            </a:r>
            <a:r>
              <a:rPr lang="es-E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3,836,838</a:t>
            </a:r>
            <a:endParaRPr lang="es-E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52,528 (61.80%) </a:t>
            </a:r>
            <a:endParaRPr lang="es-ES" sz="1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65137" y="5287616"/>
            <a:ext cx="1905000" cy="48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Bs. </a:t>
            </a:r>
            <a:r>
              <a:rPr lang="es-E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5,062,737</a:t>
            </a:r>
            <a:endParaRPr lang="es-E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84,591 </a:t>
            </a:r>
            <a:r>
              <a:rPr 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75.75%) </a:t>
            </a:r>
            <a:endParaRPr lang="es-ES" sz="13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3095625" y="1485553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Pando</a:t>
            </a:r>
            <a:endParaRPr lang="es-ES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4248150" y="2579341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Beni</a:t>
            </a:r>
            <a:endParaRPr lang="es-ES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5141912" y="3922366"/>
            <a:ext cx="1109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Santa Cruz</a:t>
            </a:r>
            <a:endParaRPr lang="es-E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2932112" y="3141316"/>
            <a:ext cx="792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Paz</a:t>
            </a:r>
            <a:endParaRPr lang="es-ES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3695700" y="3947766"/>
            <a:ext cx="1344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Cochabamba</a:t>
            </a:r>
            <a:endParaRPr lang="es-ES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2952750" y="4293841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Oruro</a:t>
            </a:r>
            <a:endParaRPr lang="es-E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3384550" y="5230466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Potosí</a:t>
            </a:r>
            <a:endParaRPr lang="es-ES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4227512" y="4949478"/>
            <a:ext cx="1089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Chuquisaca</a:t>
            </a:r>
            <a:endParaRPr lang="es-ES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5472112" y="4787553"/>
            <a:ext cx="1636713" cy="730250"/>
          </a:xfrm>
          <a:custGeom>
            <a:avLst/>
            <a:gdLst>
              <a:gd name="T0" fmla="*/ 0 w 1488"/>
              <a:gd name="T1" fmla="*/ 2147483647 h 240"/>
              <a:gd name="T2" fmla="*/ 2147483647 w 1488"/>
              <a:gd name="T3" fmla="*/ 0 h 240"/>
              <a:gd name="T4" fmla="*/ 2147483647 w 1488"/>
              <a:gd name="T5" fmla="*/ 0 h 240"/>
              <a:gd name="T6" fmla="*/ 0 60000 65536"/>
              <a:gd name="T7" fmla="*/ 0 60000 65536"/>
              <a:gd name="T8" fmla="*/ 0 60000 65536"/>
              <a:gd name="T9" fmla="*/ 0 w 1488"/>
              <a:gd name="T10" fmla="*/ 0 h 240"/>
              <a:gd name="T11" fmla="*/ 1488 w 148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240">
                <a:moveTo>
                  <a:pt x="0" y="240"/>
                </a:moveTo>
                <a:lnTo>
                  <a:pt x="1050" y="0"/>
                </a:lnTo>
                <a:lnTo>
                  <a:pt x="1488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BO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4752975" y="5446366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s-ES_tradnl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Tarija</a:t>
            </a:r>
            <a:endParaRPr lang="es-ES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" name="47 CuadroTexto"/>
          <p:cNvSpPr txBox="1">
            <a:spLocks noChangeArrowheads="1"/>
          </p:cNvSpPr>
          <p:nvPr/>
        </p:nvSpPr>
        <p:spPr bwMode="auto">
          <a:xfrm>
            <a:off x="569961" y="5894658"/>
            <a:ext cx="8610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s-ES" sz="2200" b="1" dirty="0"/>
              <a:t>    Monto Total Descontado en </a:t>
            </a:r>
            <a:r>
              <a:rPr lang="es-ES" sz="2200" b="1" dirty="0" smtClean="0"/>
              <a:t>Bs</a:t>
            </a:r>
            <a:r>
              <a:rPr lang="es-BO" sz="2200" b="1" dirty="0" smtClean="0"/>
              <a:t>59.862.218 </a:t>
            </a:r>
            <a:r>
              <a:rPr lang="es-ES" sz="2200" b="1" dirty="0" smtClean="0"/>
              <a:t>a </a:t>
            </a:r>
            <a:r>
              <a:rPr lang="es-ES" sz="2200" b="1" dirty="0"/>
              <a:t>noviembre 12</a:t>
            </a:r>
          </a:p>
          <a:p>
            <a:pPr algn="ctr" eaLnBrk="1" hangingPunct="1"/>
            <a:endParaRPr lang="es-ES" dirty="0"/>
          </a:p>
        </p:txBody>
      </p:sp>
      <p:sp>
        <p:nvSpPr>
          <p:cNvPr id="51" name="48 CuadroTexto"/>
          <p:cNvSpPr txBox="1">
            <a:spLocks noChangeArrowheads="1"/>
          </p:cNvSpPr>
          <p:nvPr/>
        </p:nvSpPr>
        <p:spPr bwMode="auto">
          <a:xfrm>
            <a:off x="939722" y="6311396"/>
            <a:ext cx="8011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s-ES" sz="2400" b="1" dirty="0"/>
              <a:t>Usuarios </a:t>
            </a:r>
            <a:r>
              <a:rPr lang="es-ES" sz="2400" b="1" dirty="0" smtClean="0"/>
              <a:t>Beneficiados promedio, </a:t>
            </a:r>
            <a:r>
              <a:rPr lang="en-US" sz="2400" b="1" dirty="0" smtClean="0"/>
              <a:t>890.411 </a:t>
            </a:r>
            <a:r>
              <a:rPr lang="en-US" sz="2400" b="1" dirty="0"/>
              <a:t>(</a:t>
            </a:r>
            <a:r>
              <a:rPr lang="en-US" sz="2400" b="1" dirty="0" smtClean="0"/>
              <a:t>49.60% </a:t>
            </a:r>
            <a:r>
              <a:rPr lang="en-US" sz="2200" b="1" dirty="0" smtClean="0"/>
              <a:t>) 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5021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44624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Usuarios Beneficiados por </a:t>
            </a:r>
            <a:r>
              <a:rPr lang="es-ES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Tarifa Dignidad </a:t>
            </a: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03859"/>
              </p:ext>
            </p:extLst>
          </p:nvPr>
        </p:nvGraphicFramePr>
        <p:xfrm>
          <a:off x="926395" y="1412776"/>
          <a:ext cx="7560840" cy="25176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6144"/>
                <a:gridCol w="864096"/>
                <a:gridCol w="936104"/>
                <a:gridCol w="936104"/>
                <a:gridCol w="936104"/>
                <a:gridCol w="864096"/>
                <a:gridCol w="792088"/>
                <a:gridCol w="936104"/>
              </a:tblGrid>
              <a:tr h="26403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Departamento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2006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2007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2008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2009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2010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2011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2012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 dirty="0">
                          <a:effectLst/>
                        </a:rPr>
                        <a:t>Chuquisaca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21.760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 smtClean="0">
                          <a:effectLst/>
                        </a:rPr>
                        <a:t>22.454   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24.840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31.205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33.840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37.001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40.081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690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La Paz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201.850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214.490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244.530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278.301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299.070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317.411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340.998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2298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Cochabamba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118.795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122.386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141.285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159.883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170.429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185.381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202.109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1426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Oruro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28.523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30.601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34.047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40.252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43.639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47.843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52.528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4570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Potosí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37.006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40.885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47.359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60.782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69.902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78.549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84.591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17714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Tarija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11.394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11.725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13.239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16.958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29.665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36.566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38.500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78850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Santa Cruz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61.841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64.327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68.922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74.211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90.035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100.628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99.879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986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Beni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10.164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10.478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10.616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11.953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24.276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24.922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28.380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016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Pando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629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641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797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841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1.987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3.124</a:t>
                      </a:r>
                      <a:endParaRPr lang="es-B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>
                          <a:effectLst/>
                        </a:rPr>
                        <a:t>3.346</a:t>
                      </a:r>
                      <a:endParaRPr lang="es-BO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7998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TOTAL 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491.961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517.987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585.635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674.385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762.842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831.424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dirty="0">
                          <a:effectLst/>
                        </a:rPr>
                        <a:t>890.411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040769"/>
              </p:ext>
            </p:extLst>
          </p:nvPr>
        </p:nvGraphicFramePr>
        <p:xfrm>
          <a:off x="939722" y="3789040"/>
          <a:ext cx="7232678" cy="374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7584" y="10527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dirty="0" smtClean="0"/>
              <a:t>Usuarios Beneficiados por la Tarifa Dignidad (2006-2012</a:t>
            </a:r>
            <a:r>
              <a:rPr lang="es-BO" dirty="0" smtClean="0"/>
              <a:t>)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5779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332656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Control de calidad de distribución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832078"/>
              </p:ext>
            </p:extLst>
          </p:nvPr>
        </p:nvGraphicFramePr>
        <p:xfrm>
          <a:off x="719064" y="2341598"/>
          <a:ext cx="8208912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0" y="114855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/>
              <a:t>Se establecieron reducciones en la remuneración de las distribuidoras  en Bs4.234.415 por control de calidad de distribución, monto que será restituido a lo consumidores </a:t>
            </a:r>
          </a:p>
        </p:txBody>
      </p:sp>
    </p:spTree>
    <p:extLst>
      <p:ext uri="{BB962C8B-B14F-4D97-AF65-F5344CB8AC3E}">
        <p14:creationId xmlns:p14="http://schemas.microsoft.com/office/powerpoint/2010/main" val="22000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332656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Otorgamiento de Derechos</a:t>
            </a:r>
          </a:p>
          <a:p>
            <a:pPr algn="r">
              <a:spcBef>
                <a:spcPct val="0"/>
              </a:spcBef>
            </a:pP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36512" y="1314323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200" b="1" i="1" dirty="0" smtClean="0">
                <a:latin typeface="Calibri" pitchFamily="34" charset="0"/>
                <a:cs typeface="Calibri" pitchFamily="34" charset="0"/>
              </a:rPr>
              <a:t>Durante la Gestión 2012 se otorgaron 19derechos</a:t>
            </a:r>
            <a:endParaRPr lang="es-BO" sz="2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95936" y="5240271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1600" i="1" dirty="0">
                <a:latin typeface="Calibri" pitchFamily="34" charset="0"/>
                <a:cs typeface="Calibri" pitchFamily="34" charset="0"/>
              </a:rPr>
              <a:t>Se otorgaron derechos en </a:t>
            </a:r>
            <a:r>
              <a:rPr lang="es-BO" sz="1600" b="1" i="1" dirty="0">
                <a:latin typeface="Calibri" pitchFamily="34" charset="0"/>
                <a:cs typeface="Calibri" pitchFamily="34" charset="0"/>
              </a:rPr>
              <a:t>generación</a:t>
            </a:r>
            <a:r>
              <a:rPr lang="es-BO" sz="1600" i="1" dirty="0">
                <a:latin typeface="Calibri" pitchFamily="34" charset="0"/>
                <a:cs typeface="Calibri" pitchFamily="34" charset="0"/>
              </a:rPr>
              <a:t> por 60,7 MW en el SIN y por 0,8 MW en los Sistemas Aislados.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660232" y="5196147"/>
            <a:ext cx="2483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1600" i="1" dirty="0">
                <a:latin typeface="Calibri" pitchFamily="34" charset="0"/>
                <a:cs typeface="Calibri" pitchFamily="34" charset="0"/>
              </a:rPr>
              <a:t>Adición de 256 km de líneas de </a:t>
            </a:r>
            <a:r>
              <a:rPr lang="es-BO" sz="1600" b="1" i="1" dirty="0">
                <a:latin typeface="Calibri" pitchFamily="34" charset="0"/>
                <a:cs typeface="Calibri" pitchFamily="34" charset="0"/>
              </a:rPr>
              <a:t>transmisión</a:t>
            </a:r>
            <a:r>
              <a:rPr lang="es-BO" sz="1600" i="1" dirty="0">
                <a:latin typeface="Calibri" pitchFamily="34" charset="0"/>
                <a:cs typeface="Calibri" pitchFamily="34" charset="0"/>
              </a:rPr>
              <a:t>, construcción de 4 nuevas subestaciones  y ampliación  de 3 subestaciones </a:t>
            </a:r>
            <a:r>
              <a:rPr lang="es-BO" sz="1600" i="1" dirty="0" smtClean="0">
                <a:latin typeface="Calibri" pitchFamily="34" charset="0"/>
                <a:cs typeface="Calibri" pitchFamily="34" charset="0"/>
              </a:rPr>
              <a:t>existentes</a:t>
            </a:r>
            <a:endParaRPr lang="es-BO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47664" y="5221035"/>
            <a:ext cx="2130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i="1" dirty="0">
                <a:latin typeface="Calibri" pitchFamily="34" charset="0"/>
                <a:cs typeface="Calibri" pitchFamily="34" charset="0"/>
              </a:rPr>
              <a:t>119.101 usuarios poseen el servicio de electricidad formalmente</a:t>
            </a:r>
            <a:endParaRPr lang="es-BO" sz="1600" i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709771"/>
              </p:ext>
            </p:extLst>
          </p:nvPr>
        </p:nvGraphicFramePr>
        <p:xfrm>
          <a:off x="-970801" y="1559823"/>
          <a:ext cx="10873208" cy="363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31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260648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Eliminación del riesgo del suministro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7505" y="1196752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i="1" dirty="0" smtClean="0">
                <a:latin typeface="Calibri" pitchFamily="34" charset="0"/>
                <a:cs typeface="Calibri" pitchFamily="34" charset="0"/>
              </a:rPr>
              <a:t>Intervención Administrativa de 3 empresas del área rural, para estabilizar </a:t>
            </a:r>
            <a:r>
              <a:rPr lang="es-ES" sz="2200" b="1" i="1" dirty="0">
                <a:latin typeface="Calibri" pitchFamily="34" charset="0"/>
                <a:cs typeface="Calibri" pitchFamily="34" charset="0"/>
              </a:rPr>
              <a:t>el servicio de energía </a:t>
            </a:r>
            <a:r>
              <a:rPr lang="es-ES" sz="2200" b="1" i="1" dirty="0" smtClean="0">
                <a:latin typeface="Calibri" pitchFamily="34" charset="0"/>
                <a:cs typeface="Calibri" pitchFamily="34" charset="0"/>
              </a:rPr>
              <a:t>eléctrica, evitando que más de 100.000 consumidores se </a:t>
            </a:r>
            <a:r>
              <a:rPr lang="es-ES" sz="2200" b="1" i="1" dirty="0">
                <a:latin typeface="Calibri" pitchFamily="34" charset="0"/>
                <a:cs typeface="Calibri" pitchFamily="34" charset="0"/>
              </a:rPr>
              <a:t>encuentren </a:t>
            </a:r>
            <a:r>
              <a:rPr lang="es-ES" sz="2200" b="1" i="1" dirty="0" smtClean="0">
                <a:latin typeface="Calibri" pitchFamily="34" charset="0"/>
                <a:cs typeface="Calibri" pitchFamily="34" charset="0"/>
              </a:rPr>
              <a:t>perjudicados</a:t>
            </a:r>
            <a:endParaRPr lang="es-BO" sz="2200" b="1" i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76372"/>
              </p:ext>
            </p:extLst>
          </p:nvPr>
        </p:nvGraphicFramePr>
        <p:xfrm>
          <a:off x="418198" y="2636912"/>
          <a:ext cx="8306943" cy="30175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803674"/>
                <a:gridCol w="1452910"/>
                <a:gridCol w="1121991"/>
                <a:gridCol w="1928368"/>
              </a:tblGrid>
              <a:tr h="4320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Empresas Intervenidas Administrativamente</a:t>
                      </a:r>
                      <a:endParaRPr lang="es-BO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41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Empresas Intervenidas</a:t>
                      </a:r>
                      <a:endParaRPr lang="es-BO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Sigla</a:t>
                      </a:r>
                      <a:endParaRPr lang="es-BO" sz="18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Ubicación</a:t>
                      </a:r>
                      <a:endParaRPr lang="es-BO" sz="18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N° </a:t>
                      </a:r>
                      <a:r>
                        <a:rPr lang="es-BO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Consumidores</a:t>
                      </a:r>
                      <a:endParaRPr lang="es-BO" sz="18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5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Empresa Rural Eléctrica La Paz S.A.</a:t>
                      </a:r>
                      <a:endParaRPr lang="es-BO" sz="1800" b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EMPRELPAZ </a:t>
                      </a:r>
                      <a:endParaRPr lang="es-BO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El Alto</a:t>
                      </a:r>
                      <a:endParaRPr lang="es-BO" sz="18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92.671</a:t>
                      </a:r>
                      <a:endParaRPr lang="es-BO" sz="18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Cooperativa de Servicios Eléctricos Uyuni Ltda.</a:t>
                      </a:r>
                      <a:endParaRPr lang="es-BO" sz="18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COSEU</a:t>
                      </a:r>
                      <a:endParaRPr lang="es-BO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Uyuni</a:t>
                      </a:r>
                      <a:endParaRPr lang="es-BO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>
                          <a:effectLst/>
                          <a:latin typeface="Calibri" pitchFamily="34" charset="0"/>
                          <a:cs typeface="Calibri" pitchFamily="34" charset="0"/>
                        </a:rPr>
                        <a:t>6.595</a:t>
                      </a:r>
                      <a:endParaRPr lang="es-BO" sz="18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Cooperativa de Servicios Públicos </a:t>
                      </a:r>
                      <a:r>
                        <a:rPr lang="es-BO" sz="18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Camargo </a:t>
                      </a:r>
                      <a:r>
                        <a:rPr lang="es-BO" sz="1800" b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Ltta</a:t>
                      </a:r>
                      <a:r>
                        <a:rPr lang="es-BO" sz="18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s-BO" sz="1800" b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CORSERCA</a:t>
                      </a:r>
                      <a:endParaRPr lang="es-BO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Camargo</a:t>
                      </a:r>
                      <a:endParaRPr lang="es-BO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6.924</a:t>
                      </a:r>
                      <a:endParaRPr lang="es-BO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8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  <a:r>
                        <a:rPr lang="es-BO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CONSUMIDORES</a:t>
                      </a:r>
                      <a:r>
                        <a:rPr lang="es-BO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BO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B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B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106.190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2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8112" y="44624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s-ES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Tramitación de reclamaciones administrativas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72000" y="2439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11967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200" b="1" i="1" dirty="0">
                <a:latin typeface="Calibri" pitchFamily="34" charset="0"/>
              </a:rPr>
              <a:t>S</a:t>
            </a:r>
            <a:r>
              <a:rPr lang="es-BO" sz="2200" b="1" i="1" dirty="0" smtClean="0">
                <a:latin typeface="Calibri" pitchFamily="34" charset="0"/>
              </a:rPr>
              <a:t>e atendieron 1.901 reclamaciones de consumidores</a:t>
            </a:r>
            <a:r>
              <a:rPr lang="es-BO" sz="2200" b="1" i="1" dirty="0">
                <a:latin typeface="Calibri" pitchFamily="34" charset="0"/>
              </a:rPr>
              <a:t>, </a:t>
            </a:r>
            <a:r>
              <a:rPr lang="es-BO" sz="2200" b="1" i="1" dirty="0" smtClean="0">
                <a:latin typeface="Calibri" pitchFamily="34" charset="0"/>
              </a:rPr>
              <a:t>en comparación a  1.668 atendidas en la gestión 2011</a:t>
            </a:r>
            <a:endParaRPr lang="es-BO" sz="2200" b="1" i="1" dirty="0">
              <a:latin typeface="Calibri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22663"/>
              </p:ext>
            </p:extLst>
          </p:nvPr>
        </p:nvGraphicFramePr>
        <p:xfrm>
          <a:off x="6012160" y="2204864"/>
          <a:ext cx="2952328" cy="4466752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728192"/>
                <a:gridCol w="1224136"/>
              </a:tblGrid>
              <a:tr h="47556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u="none" strike="noStrike" dirty="0" smtClean="0"/>
                        <a:t>Distribuidora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u="none" strike="noStrike" dirty="0" smtClean="0"/>
                        <a:t>Reclamaciones </a:t>
                      </a:r>
                    </a:p>
                    <a:p>
                      <a:pPr algn="ctr" fontAlgn="ctr"/>
                      <a:r>
                        <a:rPr lang="es-BO" sz="1400" b="1" u="none" strike="noStrike" dirty="0" smtClean="0"/>
                        <a:t>2</a:t>
                      </a:r>
                      <a:r>
                        <a:rPr lang="es-BO" sz="1400" b="1" u="none" strike="noStrike" baseline="30000" dirty="0" smtClean="0"/>
                        <a:t>da</a:t>
                      </a:r>
                      <a:r>
                        <a:rPr lang="es-BO" sz="1400" b="1" u="none" strike="noStrike" dirty="0" smtClean="0"/>
                        <a:t> Instancia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ELECTROPAZ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SETAR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SEPSA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ELFEC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CESSA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SETAR (Sistema Yacuiba)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ELFEO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ENDE (Sistema Trinidad)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ENDE (Sistema Cobija)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ENDE (Sistema Aroma)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EMPRELPAZ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ELEPSA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COSEU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21193">
                <a:tc gridSpan="2">
                  <a:txBody>
                    <a:bodyPr/>
                    <a:lstStyle/>
                    <a:p>
                      <a:pPr marL="72000" algn="l" fontAlgn="ctr"/>
                      <a:endParaRPr lang="es-BO" sz="7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B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452060"/>
              </p:ext>
            </p:extLst>
          </p:nvPr>
        </p:nvGraphicFramePr>
        <p:xfrm>
          <a:off x="-612576" y="2204864"/>
          <a:ext cx="65527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22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8112" y="44624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Tipos de reclamaciones </a:t>
            </a:r>
            <a:r>
              <a:rPr lang="es-ES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administrativas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813345"/>
              </p:ext>
            </p:extLst>
          </p:nvPr>
        </p:nvGraphicFramePr>
        <p:xfrm>
          <a:off x="593812" y="996003"/>
          <a:ext cx="7956376" cy="613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868144" y="940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2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80120" y="44624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Orientación al </a:t>
            </a: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consumidor en ferias nacionales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01" y="1196752"/>
            <a:ext cx="9001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2200" b="1" i="1" dirty="0" smtClean="0">
                <a:latin typeface="Calibri" pitchFamily="34" charset="0"/>
                <a:cs typeface="Calibri" pitchFamily="34" charset="0"/>
              </a:rPr>
              <a:t>Promoción de actividades  orientadas al consumidor a través de la difusión de información que le permita conocer sus derechos y   obligaciones y las acciones para hacer el uso eficiente de electricidad</a:t>
            </a:r>
            <a:endParaRPr lang="es-ES" sz="2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F:\presae\DSC01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" y="2307792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presae\DSC01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2" y="2481080"/>
            <a:ext cx="2671248" cy="20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CuadroTexto"/>
          <p:cNvSpPr txBox="1"/>
          <p:nvPr/>
        </p:nvSpPr>
        <p:spPr>
          <a:xfrm>
            <a:off x="11157" y="5007673"/>
            <a:ext cx="3419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BO" sz="1400" b="1" i="1" dirty="0" smtClean="0"/>
              <a:t> Campañas nacionales de información y ferias  en todos los departamentos y ciudades intermedias del país</a:t>
            </a:r>
            <a:endParaRPr lang="es-BO" sz="1400" dirty="0"/>
          </a:p>
        </p:txBody>
      </p:sp>
      <p:pic>
        <p:nvPicPr>
          <p:cNvPr id="10" name="Picture 3" descr="F:\presae\DSC01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77" y="4669495"/>
            <a:ext cx="2940233" cy="19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presae\DSC014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02" y="2560688"/>
            <a:ext cx="2704712" cy="26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44624"/>
            <a:ext cx="7776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Relacionamiento con organizaciones sociales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presae\DSC01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8" y="4397794"/>
            <a:ext cx="8269080" cy="21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presae\DSC01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3" y="1196752"/>
            <a:ext cx="8417758" cy="22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 CuadroTexto"/>
          <p:cNvSpPr txBox="1"/>
          <p:nvPr/>
        </p:nvSpPr>
        <p:spPr>
          <a:xfrm>
            <a:off x="370649" y="3626440"/>
            <a:ext cx="8607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BO" sz="1400" b="1" i="1" dirty="0" smtClean="0"/>
              <a:t>Talleres </a:t>
            </a:r>
            <a:r>
              <a:rPr lang="es-BO" sz="1400" b="1" i="1" dirty="0"/>
              <a:t> </a:t>
            </a:r>
            <a:r>
              <a:rPr lang="es-BO" sz="1400" b="1" i="1" dirty="0" smtClean="0"/>
              <a:t>educativos con los centros de mujeres de Villa Copacabana, Alto </a:t>
            </a:r>
            <a:r>
              <a:rPr lang="es-BO" sz="1400" b="1" i="1" dirty="0" err="1" smtClean="0"/>
              <a:t>Pacasa</a:t>
            </a:r>
            <a:r>
              <a:rPr lang="es-BO" sz="1400" b="1" i="1" dirty="0" smtClean="0"/>
              <a:t>, 24 de Junio, San Isidro Bajo, Villa Fátima, </a:t>
            </a:r>
            <a:r>
              <a:rPr lang="es-BO" sz="1400" b="1" i="1" dirty="0" err="1" smtClean="0"/>
              <a:t>kalajahuira</a:t>
            </a:r>
            <a:r>
              <a:rPr lang="es-BO" sz="1400" b="1" i="1" dirty="0" smtClean="0"/>
              <a:t>, Periférica, San Antonio, </a:t>
            </a:r>
            <a:r>
              <a:rPr lang="es-BO" sz="1400" b="1" i="1" dirty="0" err="1" smtClean="0"/>
              <a:t>Kupini</a:t>
            </a:r>
            <a:r>
              <a:rPr lang="es-BO" sz="1400" b="1" i="1" dirty="0" smtClean="0"/>
              <a:t>, Alto </a:t>
            </a:r>
            <a:r>
              <a:rPr lang="es-BO" sz="1400" b="1" i="1" dirty="0" err="1" smtClean="0"/>
              <a:t>Pampahasi</a:t>
            </a:r>
            <a:r>
              <a:rPr lang="es-BO" sz="1400" b="1" i="1" dirty="0" smtClean="0"/>
              <a:t>, </a:t>
            </a:r>
            <a:r>
              <a:rPr lang="es-BO" sz="1400" b="1" i="1" dirty="0" err="1" smtClean="0"/>
              <a:t>Irpavi</a:t>
            </a:r>
            <a:r>
              <a:rPr lang="es-BO" sz="1400" b="1" i="1" dirty="0" smtClean="0"/>
              <a:t>, </a:t>
            </a:r>
            <a:r>
              <a:rPr lang="es-BO" sz="1400" b="1" i="1" dirty="0" err="1" smtClean="0"/>
              <a:t>Callapa</a:t>
            </a:r>
            <a:r>
              <a:rPr lang="es-BO" sz="1400" b="1" i="1" dirty="0" smtClean="0"/>
              <a:t>, </a:t>
            </a:r>
            <a:r>
              <a:rPr lang="es-BO" sz="1400" b="1" i="1" dirty="0" err="1" smtClean="0"/>
              <a:t>Kupini</a:t>
            </a:r>
            <a:r>
              <a:rPr lang="es-BO" sz="1400" b="1" i="1" dirty="0" smtClean="0"/>
              <a:t> 2, Villa Salomé, Alto Las Delicias, Alto Obrajes y IV Centenario de La Paz.</a:t>
            </a:r>
            <a:endParaRPr lang="es-BO" sz="1400" dirty="0"/>
          </a:p>
        </p:txBody>
      </p:sp>
    </p:spTree>
    <p:extLst>
      <p:ext uri="{BB962C8B-B14F-4D97-AF65-F5344CB8AC3E}">
        <p14:creationId xmlns:p14="http://schemas.microsoft.com/office/powerpoint/2010/main" val="36822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264318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+mj-lt"/>
              </a:rPr>
              <a:t>PRESPUESTO APROBADO PARA LA GESTIÓN 2013</a:t>
            </a:r>
          </a:p>
        </p:txBody>
      </p:sp>
    </p:spTree>
    <p:extLst>
      <p:ext uri="{BB962C8B-B14F-4D97-AF65-F5344CB8AC3E}">
        <p14:creationId xmlns:p14="http://schemas.microsoft.com/office/powerpoint/2010/main" val="34378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404664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BO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Rol de la AE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5736" y="5733256"/>
            <a:ext cx="4861544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CCCFF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/>
            <a:r>
              <a:rPr lang="es-ES" b="1" u="sng" dirty="0" smtClean="0"/>
              <a:t>CONTRIBUIR  A MEJORAR LA CALIDAD DE VIDA </a:t>
            </a:r>
          </a:p>
          <a:p>
            <a:pPr algn="ctr"/>
            <a:r>
              <a:rPr lang="es-ES" b="1" u="sng" dirty="0" smtClean="0"/>
              <a:t>DE TODOS LOS BOLIVIANOS</a:t>
            </a:r>
            <a:endParaRPr lang="es-ES" b="1" u="sng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4611" y="3495870"/>
            <a:ext cx="3214710" cy="16430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CCCFF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/>
            <a:endParaRPr lang="pt-BR" b="1" u="sng" dirty="0"/>
          </a:p>
          <a:p>
            <a:pPr algn="ctr"/>
            <a:r>
              <a:rPr lang="pt-BR" b="1" u="sng" dirty="0"/>
              <a:t>CONSUMIDORES REGULADOS</a:t>
            </a:r>
          </a:p>
          <a:p>
            <a:pPr algn="ctr"/>
            <a:r>
              <a:rPr lang="pt-BR" dirty="0"/>
              <a:t>Tarifas justas y equitativas</a:t>
            </a:r>
          </a:p>
          <a:p>
            <a:pPr algn="ctr"/>
            <a:r>
              <a:rPr lang="pt-BR" dirty="0"/>
              <a:t>Calidad de Servicio</a:t>
            </a:r>
          </a:p>
          <a:p>
            <a:pPr algn="ctr"/>
            <a:r>
              <a:rPr lang="pt-BR" dirty="0" err="1"/>
              <a:t>Acceso</a:t>
            </a:r>
            <a:r>
              <a:rPr lang="pt-BR" dirty="0"/>
              <a:t> Universal</a:t>
            </a:r>
          </a:p>
          <a:p>
            <a:pPr algn="ctr"/>
            <a:r>
              <a:rPr lang="pt-BR" dirty="0" err="1" smtClean="0"/>
              <a:t>Garantía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err="1"/>
              <a:t>D</a:t>
            </a:r>
            <a:r>
              <a:rPr lang="pt-BR" dirty="0" err="1" smtClean="0"/>
              <a:t>erechos</a:t>
            </a:r>
            <a:endParaRPr lang="pt-BR" dirty="0"/>
          </a:p>
          <a:p>
            <a:pPr algn="ctr"/>
            <a:endParaRPr lang="pt-BR" b="1" u="sng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801747" y="3437221"/>
            <a:ext cx="3232150" cy="18634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CCCFF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/>
            <a:r>
              <a:rPr lang="pt-BR" b="1" u="sng" dirty="0"/>
              <a:t>EMPRESAS </a:t>
            </a:r>
            <a:r>
              <a:rPr lang="pt-BR" b="1" u="sng" dirty="0" smtClean="0"/>
              <a:t>REGULADAS</a:t>
            </a:r>
          </a:p>
          <a:p>
            <a:pPr algn="ctr"/>
            <a:r>
              <a:rPr lang="pt-BR" sz="1600" b="1" u="sng" dirty="0" smtClean="0"/>
              <a:t>(</a:t>
            </a:r>
            <a:r>
              <a:rPr lang="es-ES" sz="1600" b="1" dirty="0"/>
              <a:t>Generación </a:t>
            </a:r>
            <a:r>
              <a:rPr lang="es-ES" sz="1600" b="1" dirty="0" smtClean="0"/>
              <a:t>,  Transmisión, Distribución)</a:t>
            </a:r>
            <a:endParaRPr lang="es-ES" sz="1600" b="1" dirty="0"/>
          </a:p>
          <a:p>
            <a:pPr algn="ctr"/>
            <a:r>
              <a:rPr lang="pt-BR" sz="1600" dirty="0" err="1" smtClean="0"/>
              <a:t>Remuneración</a:t>
            </a:r>
            <a:r>
              <a:rPr lang="pt-BR" sz="1600" dirty="0" smtClean="0"/>
              <a:t> </a:t>
            </a:r>
            <a:r>
              <a:rPr lang="pt-BR" sz="1600" dirty="0" err="1"/>
              <a:t>A</a:t>
            </a:r>
            <a:r>
              <a:rPr lang="pt-BR" sz="1600" dirty="0" err="1" smtClean="0"/>
              <a:t>decuada</a:t>
            </a:r>
            <a:endParaRPr lang="pt-BR" sz="1600" dirty="0"/>
          </a:p>
          <a:p>
            <a:pPr algn="ctr"/>
            <a:r>
              <a:rPr lang="pt-BR" sz="1600" dirty="0" err="1"/>
              <a:t>Cumplimiento</a:t>
            </a:r>
            <a:r>
              <a:rPr lang="pt-BR" sz="1600" dirty="0"/>
              <a:t> de Contratos</a:t>
            </a:r>
          </a:p>
          <a:p>
            <a:pPr algn="ctr"/>
            <a:r>
              <a:rPr lang="pt-BR" sz="1600" dirty="0" err="1"/>
              <a:t>Eficiencia</a:t>
            </a:r>
            <a:r>
              <a:rPr lang="pt-BR" sz="1600" dirty="0"/>
              <a:t> y </a:t>
            </a:r>
            <a:r>
              <a:rPr lang="pt-BR" sz="1600" dirty="0" err="1"/>
              <a:t>S</a:t>
            </a:r>
            <a:r>
              <a:rPr lang="pt-BR" sz="1600" dirty="0" err="1" smtClean="0"/>
              <a:t>ostenibilidad</a:t>
            </a:r>
            <a:r>
              <a:rPr lang="pt-BR" sz="1600" dirty="0" smtClean="0"/>
              <a:t> de </a:t>
            </a:r>
            <a:r>
              <a:rPr lang="pt-BR" sz="1600" dirty="0" err="1"/>
              <a:t>I</a:t>
            </a:r>
            <a:r>
              <a:rPr lang="pt-BR" sz="1600" dirty="0" err="1" smtClean="0"/>
              <a:t>nversiones</a:t>
            </a:r>
            <a:endParaRPr lang="pt-BR" sz="16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28914" y="2380897"/>
            <a:ext cx="2995187" cy="9572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CCCFF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/>
          <a:lstStyle/>
          <a:p>
            <a:pPr algn="ctr"/>
            <a:r>
              <a:rPr lang="pt-BR" b="1" u="sng" dirty="0"/>
              <a:t>ESTADO</a:t>
            </a:r>
          </a:p>
          <a:p>
            <a:pPr algn="ctr"/>
            <a:r>
              <a:rPr lang="pt-BR" dirty="0" err="1" smtClean="0"/>
              <a:t>Intereses</a:t>
            </a:r>
            <a:r>
              <a:rPr lang="pt-BR" dirty="0" smtClean="0"/>
              <a:t> Estratégicos </a:t>
            </a:r>
            <a:endParaRPr lang="pt-B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98092" y="1085835"/>
            <a:ext cx="864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rgbClr val="002060"/>
                </a:solidFill>
                <a:latin typeface="Calibri" pitchFamily="34" charset="0"/>
              </a:rPr>
              <a:t>Fiscalizar, Controlar, Supervisar y Regular la Industria Eléctrica, considerando la Ley de Electricidad N°1604 y sus reglamentos, en tanto no contradigan lo dispuesto en la CPE.</a:t>
            </a:r>
            <a:endParaRPr lang="es-ES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 rot="16200000">
            <a:off x="5385633" y="4183340"/>
            <a:ext cx="351048" cy="473496"/>
          </a:xfrm>
          <a:prstGeom prst="downArrow">
            <a:avLst>
              <a:gd name="adj1" fmla="val 50000"/>
              <a:gd name="adj2" fmla="val 4055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 rot="5400000">
            <a:off x="3566690" y="4132202"/>
            <a:ext cx="351048" cy="473496"/>
          </a:xfrm>
          <a:prstGeom prst="downArrow">
            <a:avLst>
              <a:gd name="adj1" fmla="val 50000"/>
              <a:gd name="adj2" fmla="val 4055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450983" y="5078172"/>
            <a:ext cx="351048" cy="655084"/>
          </a:xfrm>
          <a:prstGeom prst="downArrow">
            <a:avLst>
              <a:gd name="adj1" fmla="val 50000"/>
              <a:gd name="adj2" fmla="val 4055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146" name="Picture 2" descr="C:\Users\cdorado\Desktop\Cap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67" y="4081324"/>
            <a:ext cx="983019" cy="83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434612" y="3447052"/>
            <a:ext cx="351048" cy="507094"/>
          </a:xfrm>
          <a:prstGeom prst="downArrow">
            <a:avLst>
              <a:gd name="adj1" fmla="val 50000"/>
              <a:gd name="adj2" fmla="val 4055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7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39722" y="298930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Presupuesto de Gastos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255578"/>
              </p:ext>
            </p:extLst>
          </p:nvPr>
        </p:nvGraphicFramePr>
        <p:xfrm>
          <a:off x="755576" y="1029038"/>
          <a:ext cx="7736734" cy="28460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0200"/>
                <a:gridCol w="2880320"/>
                <a:gridCol w="1440160"/>
                <a:gridCol w="1616054"/>
              </a:tblGrid>
              <a:tr h="3524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dirty="0">
                          <a:effectLst/>
                        </a:rPr>
                        <a:t>PRESUPUESTO APROBADO DE GASTOS 2013</a:t>
                      </a:r>
                      <a:endParaRPr lang="es-BO" sz="18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BO" sz="1400" b="1" u="none" strike="noStrike" dirty="0">
                          <a:effectLst/>
                        </a:rPr>
                        <a:t>(Expresado en bolivianos)</a:t>
                      </a:r>
                      <a:endParaRPr lang="es-BO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34486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 dirty="0">
                          <a:effectLst/>
                        </a:rPr>
                        <a:t>PARTIDA</a:t>
                      </a:r>
                      <a:endParaRPr lang="es-BO" sz="16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D E S C R I P C I O N</a:t>
                      </a:r>
                      <a:endParaRPr lang="pt-BR" sz="16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 dirty="0">
                          <a:effectLst/>
                        </a:rPr>
                        <a:t>PRESUPUESTO     APROBADO</a:t>
                      </a:r>
                      <a:endParaRPr lang="es-BO" sz="16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 dirty="0">
                          <a:effectLst/>
                        </a:rPr>
                        <a:t>PARTICIPACION %</a:t>
                      </a:r>
                      <a:endParaRPr lang="es-BO" sz="16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 dirty="0">
                          <a:effectLst/>
                        </a:rPr>
                        <a:t>10000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>
                          <a:effectLst/>
                        </a:rPr>
                        <a:t>SERVICIOS PERSONALES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u="none" strike="noStrike">
                          <a:effectLst/>
                        </a:rPr>
                        <a:t>15.098.256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17,63%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20000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>
                          <a:effectLst/>
                        </a:rPr>
                        <a:t>SERVICIOS NO PERSONALES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u="none" strike="noStrike" dirty="0">
                          <a:effectLst/>
                        </a:rPr>
                        <a:t>8.763.480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10,23%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30000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>
                          <a:effectLst/>
                        </a:rPr>
                        <a:t>MATERIALES Y SUMINISTROS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u="none" strike="noStrike" dirty="0">
                          <a:effectLst/>
                        </a:rPr>
                        <a:t>1.643.240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1,92%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40000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>
                          <a:effectLst/>
                        </a:rPr>
                        <a:t>ACTIVOS REALES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u="none" strike="noStrike" dirty="0">
                          <a:effectLst/>
                        </a:rPr>
                        <a:t>1.583.700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1,85%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70000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>
                          <a:effectLst/>
                        </a:rPr>
                        <a:t>TRANSFERENCIAS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u="none" strike="noStrike" dirty="0">
                          <a:effectLst/>
                        </a:rPr>
                        <a:t>58.553.324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 dirty="0">
                          <a:effectLst/>
                        </a:rPr>
                        <a:t>68,37%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80000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>
                          <a:effectLst/>
                        </a:rPr>
                        <a:t>IMPUESTOS, REGALIAS Y TASAS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u="none" strike="noStrike">
                          <a:effectLst/>
                        </a:rPr>
                        <a:t>2.000</a:t>
                      </a:r>
                      <a:endParaRPr lang="es-BO" sz="1600" b="0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 dirty="0">
                          <a:effectLst/>
                        </a:rPr>
                        <a:t>0,00%</a:t>
                      </a:r>
                      <a:endParaRPr lang="es-BO" sz="1600" b="0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>
                          <a:effectLst/>
                        </a:rPr>
                        <a:t> </a:t>
                      </a:r>
                      <a:endParaRPr lang="es-BO" sz="1600" b="1" i="0" u="none" strike="noStrike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 O T A L E S </a:t>
                      </a:r>
                      <a:endParaRPr lang="pt-BR" sz="16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u="none" strike="noStrike" dirty="0">
                          <a:effectLst/>
                        </a:rPr>
                        <a:t>85.644.000</a:t>
                      </a:r>
                      <a:endParaRPr lang="es-BO" sz="16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u="none" strike="noStrike" dirty="0">
                          <a:effectLst/>
                        </a:rPr>
                        <a:t>100,00%</a:t>
                      </a:r>
                      <a:endParaRPr lang="es-BO" sz="160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647395"/>
              </p:ext>
            </p:extLst>
          </p:nvPr>
        </p:nvGraphicFramePr>
        <p:xfrm>
          <a:off x="1187624" y="3789040"/>
          <a:ext cx="7261481" cy="406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58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2" y="2629428"/>
            <a:ext cx="8676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+mj-lt"/>
              </a:rPr>
              <a:t>ACTIVIDADES PROGRAMADAS PARA LA GESTIÓN 2013</a:t>
            </a:r>
            <a:endParaRPr lang="es-E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8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44624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Actividades programadas para la gestión 2013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1196752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BO" sz="2000" dirty="0" smtClean="0"/>
              <a:t>Además del cumplimiento </a:t>
            </a:r>
            <a:r>
              <a:rPr lang="es-BO" sz="2000" dirty="0"/>
              <a:t>de las funciones y competencias regulatorias establecidas </a:t>
            </a:r>
            <a:r>
              <a:rPr lang="es-BO" sz="2000" dirty="0" smtClean="0"/>
              <a:t>en el  </a:t>
            </a:r>
            <a:r>
              <a:rPr lang="es-BO" sz="2000" dirty="0"/>
              <a:t>marco normativo y  la Programación de Operaciones Anual 2013, </a:t>
            </a:r>
            <a:r>
              <a:rPr lang="es-BO" sz="2000" dirty="0" smtClean="0"/>
              <a:t>se resaltan las siguientes actividades: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/>
              <a:t>Incorporar  a pequeñas distribuidoras, comités de electrificación y empresas comunitarias para que apliquen el descuento por Tarifa Dignidad a todos sus consumidores con consumos menores a 70 </a:t>
            </a:r>
            <a:r>
              <a:rPr lang="es-ES" sz="2000" dirty="0" err="1" smtClean="0"/>
              <a:t>kWh</a:t>
            </a:r>
            <a:r>
              <a:rPr lang="es-ES" sz="2000" dirty="0" smtClean="0"/>
              <a:t>.</a:t>
            </a:r>
            <a:endParaRPr lang="es-BO" sz="2000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/>
              <a:t>Apoyar </a:t>
            </a:r>
            <a:r>
              <a:rPr lang="es-ES" sz="2000" dirty="0"/>
              <a:t>al Plan Óptimo de Expansión del Sector Eléctrico (POES) a través del </a:t>
            </a:r>
            <a:r>
              <a:rPr lang="es-BO" sz="2000" dirty="0"/>
              <a:t>establecimiento de mecanismos que den  viabilidad </a:t>
            </a:r>
            <a:r>
              <a:rPr lang="es-BO" sz="2000" dirty="0" smtClean="0"/>
              <a:t>económica </a:t>
            </a:r>
            <a:r>
              <a:rPr lang="es-BO" sz="2000" dirty="0"/>
              <a:t>y  permitan el </a:t>
            </a:r>
            <a:r>
              <a:rPr lang="es-BO" sz="2000" dirty="0" smtClean="0"/>
              <a:t>financiamiento  </a:t>
            </a:r>
            <a:r>
              <a:rPr lang="es-BO" sz="2000" dirty="0"/>
              <a:t>de </a:t>
            </a:r>
            <a:r>
              <a:rPr lang="es-ES" sz="2000" dirty="0"/>
              <a:t> proyectos de generación con energía renovables.</a:t>
            </a:r>
            <a:endParaRPr lang="es-BO" sz="20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BO" sz="2000" dirty="0"/>
              <a:t>Ampliar los beneficios de la regulación a los usuarios de pequeñas empresas y cooperativas, a través de la </a:t>
            </a:r>
            <a:r>
              <a:rPr lang="es-BO" sz="2000" dirty="0" smtClean="0"/>
              <a:t>formalización </a:t>
            </a:r>
            <a:r>
              <a:rPr lang="es-BO" sz="2000" dirty="0"/>
              <a:t>legal de sus actividades en la industria eléctrica.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BO" sz="2000" dirty="0"/>
              <a:t>Garantizar el servicio de eléctrico de forma continua, segura y confiable sin riesgos de interrupción, a través de  una oportuna gestión de control de obligaciones</a:t>
            </a:r>
            <a:r>
              <a:rPr lang="es-BO" sz="2000" dirty="0" smtClean="0"/>
              <a:t>.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37210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44624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Actividades programadas para la gestión 2013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1124744"/>
            <a:ext cx="89644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BO" sz="2000" dirty="0"/>
              <a:t>Mejorar y ampliar las actividades de fiscalización en las operaciones del Sistema Interconectado Nacional y los Sistemas Aislados a fin de garantizar la continuidad y calidad del suministro eléctrico tanto en las áreas urbanas y rurales de nuestro país</a:t>
            </a:r>
            <a:r>
              <a:rPr lang="es-BO" sz="2000" dirty="0" smtClean="0"/>
              <a:t>.</a:t>
            </a:r>
            <a:endParaRPr lang="es-ES" sz="2000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/>
              <a:t>Fortalecer </a:t>
            </a:r>
            <a:r>
              <a:rPr lang="es-ES" sz="2000" dirty="0"/>
              <a:t>la protección a los consumidores a través de :</a:t>
            </a:r>
            <a:endParaRPr lang="es-BO" sz="20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BO" sz="2000" dirty="0"/>
              <a:t>Implementación de medios virtuales para las reclamaciones administrativas y denuncias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BO" sz="2000" dirty="0" smtClean="0"/>
              <a:t>Reforzamiento de </a:t>
            </a:r>
            <a:r>
              <a:rPr lang="es-BO" sz="2000" dirty="0"/>
              <a:t>las  estructuras operativas  de las oficinas regionales parar incrementar la cobertura de atención de las mismas, mejorando  la calidad de </a:t>
            </a:r>
            <a:r>
              <a:rPr lang="es-BO" sz="2000" dirty="0" smtClean="0"/>
              <a:t>los servicios </a:t>
            </a:r>
            <a:r>
              <a:rPr lang="es-BO" sz="2000" dirty="0"/>
              <a:t>brindados y perfeccionando el enfoque </a:t>
            </a:r>
            <a:r>
              <a:rPr lang="es-BO" sz="2000" dirty="0" smtClean="0"/>
              <a:t>social </a:t>
            </a:r>
            <a:r>
              <a:rPr lang="es-BO" sz="2000" dirty="0"/>
              <a:t>de la entidad.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BO" sz="2000" dirty="0" smtClean="0"/>
              <a:t>Implementación del </a:t>
            </a:r>
            <a:r>
              <a:rPr lang="es-BO" sz="2000" dirty="0"/>
              <a:t>control social a través de un trabajo coordinado con las organizaciones </a:t>
            </a:r>
            <a:r>
              <a:rPr lang="es-BO" sz="2000" dirty="0" smtClean="0"/>
              <a:t>sociales, </a:t>
            </a:r>
            <a:r>
              <a:rPr lang="es-BO" sz="2000" dirty="0"/>
              <a:t>que se oriente a la protección de los derechos de los consumidores. 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/>
              <a:t>Implementación de </a:t>
            </a:r>
            <a:r>
              <a:rPr lang="es-ES" sz="2000" dirty="0"/>
              <a:t>un laboratorio </a:t>
            </a:r>
            <a:r>
              <a:rPr lang="es-ES" sz="2000" dirty="0" smtClean="0"/>
              <a:t>de </a:t>
            </a:r>
            <a:r>
              <a:rPr lang="es-ES" sz="2000" dirty="0"/>
              <a:t>verificación de equipos de medición  de energía eléctrica que cuente con certificación internacional.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25486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86116" y="2857496"/>
            <a:ext cx="54777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Gracias….</a:t>
            </a:r>
            <a:endParaRPr lang="es-ES" sz="8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0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404664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BO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PRINCIPALES FUNCIONES de la </a:t>
            </a:r>
            <a:r>
              <a:rPr lang="es-BO" sz="32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ae</a:t>
            </a:r>
            <a:endParaRPr lang="es-ES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3" y="1023467"/>
            <a:ext cx="89644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s-BO" b="1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Ley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del Sistema de Regulación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Sectorial,  la Ley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Electricidad y el 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D.S.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071 establecen como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principales funciones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de la AE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Cumplir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y hacer cumplir las normas legales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Promover la competencia y eficiencia en el sector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Otorgar y administrar derechos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Vigilar la correcta prestación de servicios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Fijar y controlar precios, tarifas e inversiones 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Aplicar sanciones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Conocer y procesar consultas, reclamaciones y denuncias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Conocer y resolver recursos de revocatoria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Proponer normas de carácter técnico y dictaminar sobre normativa relativa al sector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Intervenir empresas y designar a los interventores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Proteger los derechos de los consumidores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Imposición de servidumbres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Supervisar el funcionamiento del CNDC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Publicar estadísticas sobre las actividades del sector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Atender, resolver e intervenir y/o mediar en controversias entre operadores y entre éstos y la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sociedad</a:t>
            </a:r>
            <a:endParaRPr lang="es-BO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404664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s-BO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ESTRUCTURA ORGANIZACIONAL AE</a:t>
            </a: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4301" y="2420888"/>
            <a:ext cx="8929718" cy="38164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06778" y="1196752"/>
            <a:ext cx="8929718" cy="11344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42844" y="2285992"/>
          <a:ext cx="87849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4 Grupo"/>
          <p:cNvGrpSpPr/>
          <p:nvPr/>
        </p:nvGrpSpPr>
        <p:grpSpPr>
          <a:xfrm>
            <a:off x="3364998" y="1347038"/>
            <a:ext cx="2431138" cy="785818"/>
            <a:chOff x="3106429" y="142878"/>
            <a:chExt cx="2431138" cy="785818"/>
          </a:xfr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9 Rectángulo"/>
            <p:cNvSpPr/>
            <p:nvPr/>
          </p:nvSpPr>
          <p:spPr>
            <a:xfrm>
              <a:off x="3106429" y="226893"/>
              <a:ext cx="2431138" cy="701803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 prst="hardEdg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106429" y="142878"/>
              <a:ext cx="2431138" cy="701803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 prst="hardEdg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>
                  <a:solidFill>
                    <a:schemeClr val="tx1"/>
                  </a:solidFill>
                </a:rPr>
                <a:t>Consejo</a:t>
              </a:r>
              <a:endParaRPr lang="es-ES" sz="11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11 Conector recto"/>
          <p:cNvCxnSpPr/>
          <p:nvPr/>
        </p:nvCxnSpPr>
        <p:spPr>
          <a:xfrm rot="16200000" flipH="1">
            <a:off x="4355977" y="2420888"/>
            <a:ext cx="432047" cy="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14282" y="1285860"/>
            <a:ext cx="28575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400" b="1" i="1" u="sng" dirty="0" smtClean="0">
                <a:latin typeface="Calibri" pitchFamily="34" charset="0"/>
              </a:rPr>
              <a:t>Nivel Consultivo:</a:t>
            </a:r>
          </a:p>
          <a:p>
            <a:r>
              <a:rPr lang="es-BO" sz="1200" dirty="0" smtClean="0">
                <a:latin typeface="Calibri" pitchFamily="34" charset="0"/>
              </a:rPr>
              <a:t>Proyecta y propone lineamientos de fiscalización, control y regulación</a:t>
            </a:r>
          </a:p>
          <a:p>
            <a:r>
              <a:rPr lang="es-BO" sz="1200" dirty="0" smtClean="0">
                <a:latin typeface="Calibri" pitchFamily="34" charset="0"/>
              </a:rPr>
              <a:t>Consejo con participación social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79512" y="2546320"/>
            <a:ext cx="259228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400" b="1" i="1" u="sng" dirty="0" smtClean="0">
                <a:latin typeface="Calibri" pitchFamily="34" charset="0"/>
              </a:rPr>
              <a:t>Unidades Organizacionales:</a:t>
            </a:r>
          </a:p>
          <a:p>
            <a:r>
              <a:rPr lang="es-BO" sz="1200" dirty="0" smtClean="0">
                <a:latin typeface="Calibri" pitchFamily="34" charset="0"/>
              </a:rPr>
              <a:t>Encargadas de ejecutar las actividades regulatorias de la AE</a:t>
            </a:r>
          </a:p>
          <a:p>
            <a:endParaRPr lang="es-BO" sz="1050" b="1" dirty="0" smtClean="0"/>
          </a:p>
        </p:txBody>
      </p:sp>
    </p:spTree>
    <p:extLst>
      <p:ext uri="{BB962C8B-B14F-4D97-AF65-F5344CB8AC3E}">
        <p14:creationId xmlns:p14="http://schemas.microsoft.com/office/powerpoint/2010/main" val="4357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404664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Distribución de Recursos Humanos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07504" y="105273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La AE cuenta con 102  servidores públicos permanentes y 52 consultores de línea</a:t>
            </a:r>
            <a:endParaRPr lang="es-ES" sz="2000" i="1" dirty="0"/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562402"/>
              </p:ext>
            </p:extLst>
          </p:nvPr>
        </p:nvGraphicFramePr>
        <p:xfrm>
          <a:off x="246684" y="1484784"/>
          <a:ext cx="84249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0" y="573325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La AE tiene una Oficina </a:t>
            </a:r>
            <a:r>
              <a:rPr lang="es-ES" sz="2000" i="1" dirty="0"/>
              <a:t>C</a:t>
            </a:r>
            <a:r>
              <a:rPr lang="es-ES" sz="2000" i="1" dirty="0" smtClean="0"/>
              <a:t>entral en la ciudad de La Paz y 11 oficinas regionales distribuidas a nivel nacional, funcionando una dirección desconcentrada en la Oficina </a:t>
            </a:r>
            <a:r>
              <a:rPr lang="es-ES" sz="2000" i="1" dirty="0"/>
              <a:t>R</a:t>
            </a:r>
            <a:r>
              <a:rPr lang="es-ES" sz="2000" i="1" dirty="0" smtClean="0"/>
              <a:t>egional Cochabamba</a:t>
            </a:r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35216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91446" y="55800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Distribución de Recursos Humanos por género (Acta de compromiso </a:t>
            </a:r>
            <a:r>
              <a:rPr lang="es-ES" sz="24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2012 – Equidad de Género</a:t>
            </a:r>
            <a:r>
              <a:rPr lang="es-ES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s-BO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196752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/>
              <a:t>La tercera parte de los servidores que trabajan en la AE son mujeres </a:t>
            </a:r>
            <a:endParaRPr lang="es-ES" sz="22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7075614" y="249289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i="1" dirty="0" smtClean="0"/>
              <a:t>32% mujeres</a:t>
            </a:r>
          </a:p>
          <a:p>
            <a:endParaRPr lang="es-BO" sz="2000" b="1" i="1" dirty="0" smtClean="0"/>
          </a:p>
          <a:p>
            <a:r>
              <a:rPr lang="es-BO" sz="2000" b="1" i="1" dirty="0" smtClean="0"/>
              <a:t>68% hombres</a:t>
            </a:r>
            <a:endParaRPr lang="es-BO" sz="2000" b="1" i="1" dirty="0"/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346043"/>
              </p:ext>
            </p:extLst>
          </p:nvPr>
        </p:nvGraphicFramePr>
        <p:xfrm>
          <a:off x="991446" y="2057400"/>
          <a:ext cx="6316858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70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2844" y="2716596"/>
            <a:ext cx="8715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+mj-lt"/>
              </a:rPr>
              <a:t>CUMPLIMIENTO DEL PROGRAMA OPERATIVO ANUAL</a:t>
            </a:r>
          </a:p>
          <a:p>
            <a:pPr algn="ctr"/>
            <a:r>
              <a:rPr lang="es-ES" sz="4400" b="1" dirty="0" smtClean="0">
                <a:latin typeface="+mj-lt"/>
              </a:rPr>
              <a:t> 2012</a:t>
            </a:r>
            <a:endParaRPr lang="es-E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2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404664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BO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Objetivos institucionales</a:t>
            </a:r>
          </a:p>
        </p:txBody>
      </p:sp>
      <p:pic>
        <p:nvPicPr>
          <p:cNvPr id="6" name="Picture 2" descr="C:\Users\cdorado\Desktop\Cap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" y="186633"/>
            <a:ext cx="950506" cy="8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58341"/>
              </p:ext>
            </p:extLst>
          </p:nvPr>
        </p:nvGraphicFramePr>
        <p:xfrm>
          <a:off x="357158" y="1357298"/>
          <a:ext cx="8358247" cy="466850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6764"/>
                <a:gridCol w="6676113"/>
                <a:gridCol w="1405370"/>
              </a:tblGrid>
              <a:tr h="5715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Objetivos Institucionales - POA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Cumplimiento %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65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1</a:t>
                      </a:r>
                      <a:endParaRPr lang="es-ES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>
                          <a:effectLst/>
                          <a:latin typeface="+mn-lt"/>
                        </a:rPr>
                        <a:t>Regular precios y tarifas de electricidad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0" i="0" u="none" strike="noStrike" dirty="0" smtClean="0">
                          <a:latin typeface="+mn-lt"/>
                        </a:rPr>
                        <a:t>89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2</a:t>
                      </a:r>
                      <a:endParaRPr lang="es-ES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 dirty="0">
                          <a:effectLst/>
                          <a:latin typeface="+mn-lt"/>
                        </a:rPr>
                        <a:t>Controlar calidad del suministro de electricidad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0" i="0" u="none" strike="noStrike" dirty="0" smtClean="0">
                          <a:latin typeface="+mn-lt"/>
                        </a:rPr>
                        <a:t>98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3</a:t>
                      </a:r>
                      <a:endParaRPr lang="es-ES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>
                          <a:effectLst/>
                          <a:latin typeface="+mn-lt"/>
                        </a:rPr>
                        <a:t>Otorgar derechos y verificar el cumplimento de obligaciones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0" i="0" u="none" strike="noStrike" dirty="0" smtClean="0">
                          <a:latin typeface="+mn-lt"/>
                        </a:rPr>
                        <a:t>89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4</a:t>
                      </a:r>
                      <a:endParaRPr lang="es-ES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>
                          <a:effectLst/>
                          <a:latin typeface="+mn-lt"/>
                        </a:rPr>
                        <a:t>Proteger a los consumidores con criterios de excelencia y equidad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0" i="0" u="none" strike="noStrike" dirty="0" smtClean="0">
                          <a:latin typeface="+mn-lt"/>
                        </a:rPr>
                        <a:t>90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5</a:t>
                      </a:r>
                      <a:endParaRPr lang="es-ES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 dirty="0">
                          <a:effectLst/>
                          <a:latin typeface="+mn-lt"/>
                        </a:rPr>
                        <a:t>Proponer cambios en la normativa para el cumplimiento de los postulados de la CPE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0" i="0" u="none" strike="noStrike" dirty="0" smtClean="0">
                          <a:latin typeface="+mn-lt"/>
                        </a:rPr>
                        <a:t>100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6</a:t>
                      </a:r>
                      <a:endParaRPr lang="es-ES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>
                          <a:effectLst/>
                          <a:latin typeface="+mn-lt"/>
                        </a:rPr>
                        <a:t>Establecer relaciones estratégicas con instituciones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0" i="0" u="none" strike="noStrike" dirty="0" smtClean="0">
                          <a:latin typeface="+mn-lt"/>
                        </a:rPr>
                        <a:t>100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7</a:t>
                      </a:r>
                      <a:endParaRPr lang="es-ES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>
                          <a:effectLst/>
                          <a:latin typeface="+mn-lt"/>
                        </a:rPr>
                        <a:t>Lograr altos estándares de desempeño  y transparencia en la gestión institucional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85725" algn="l"/>
                        </a:tabLst>
                      </a:pPr>
                      <a:r>
                        <a:rPr lang="es-ES" sz="1800" b="0" i="0" u="none" strike="noStrike" dirty="0" smtClean="0">
                          <a:latin typeface="+mn-lt"/>
                        </a:rPr>
                        <a:t>91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/>
                        <a:t>8</a:t>
                      </a:r>
                      <a:endParaRPr lang="es-ES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 dirty="0">
                          <a:effectLst/>
                          <a:latin typeface="+mn-lt"/>
                        </a:rPr>
                        <a:t>Informar de manera efectiva sobre las actividades de la AE y del 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b="0" i="0" u="none" strike="noStrike" dirty="0" smtClean="0">
                          <a:latin typeface="+mn-lt"/>
                        </a:rPr>
                        <a:t>100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043608" y="6110607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i="1" dirty="0" smtClean="0">
                <a:latin typeface="Calibri" pitchFamily="34" charset="0"/>
              </a:rPr>
              <a:t>El grado de cumplimiento del POA es de 95%</a:t>
            </a:r>
            <a:endParaRPr lang="es-ES" sz="28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1971</TotalTime>
  <Words>2049</Words>
  <Application>Microsoft Office PowerPoint</Application>
  <PresentationFormat>Presentación en pantalla (4:3)</PresentationFormat>
  <Paragraphs>541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cdorado</dc:creator>
  <cp:lastModifiedBy>cdorado</cp:lastModifiedBy>
  <cp:revision>113</cp:revision>
  <cp:lastPrinted>2013-01-15T23:21:37Z</cp:lastPrinted>
  <dcterms:created xsi:type="dcterms:W3CDTF">2012-07-19T20:16:48Z</dcterms:created>
  <dcterms:modified xsi:type="dcterms:W3CDTF">2013-01-16T00:03:02Z</dcterms:modified>
</cp:coreProperties>
</file>